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Lst>
  <p:sldSz cy="5143500" cx="9144000"/>
  <p:notesSz cx="6858000" cy="9144000"/>
  <p:embeddedFontLst>
    <p:embeddedFont>
      <p:font typeface="Montserrat"/>
      <p:regular r:id="rId20"/>
      <p:bold r:id="rId21"/>
      <p:italic r:id="rId22"/>
      <p:boldItalic r:id="rId23"/>
    </p:embeddedFont>
    <p:embeddedFont>
      <p:font typeface="Lato"/>
      <p:regular r:id="rId24"/>
      <p:bold r:id="rId25"/>
      <p:italic r:id="rId26"/>
      <p:boldItalic r:id="rId2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Montserrat-regular.fntdata"/><Relationship Id="rId22" Type="http://schemas.openxmlformats.org/officeDocument/2006/relationships/font" Target="fonts/Montserrat-italic.fntdata"/><Relationship Id="rId21" Type="http://schemas.openxmlformats.org/officeDocument/2006/relationships/font" Target="fonts/Montserrat-bold.fntdata"/><Relationship Id="rId24" Type="http://schemas.openxmlformats.org/officeDocument/2006/relationships/font" Target="fonts/Lato-regular.fntdata"/><Relationship Id="rId23" Type="http://schemas.openxmlformats.org/officeDocument/2006/relationships/font" Target="fonts/Montserrat-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Lato-italic.fntdata"/><Relationship Id="rId25" Type="http://schemas.openxmlformats.org/officeDocument/2006/relationships/font" Target="fonts/Lato-bold.fntdata"/><Relationship Id="rId27" Type="http://schemas.openxmlformats.org/officeDocument/2006/relationships/font" Target="fonts/Lato-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1f87997393_0_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1f87997393_0_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1fefbfaf6d9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1fefbfaf6d9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20174d8165a_1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20174d8165a_1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20174d8165a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20174d8165a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20174d8165a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20174d8165a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1fefbfaf6d9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1fefbfaf6d9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1eadf7eda53_0_1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1eadf7eda53_0_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1f87997393_0_8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1f87997393_0_8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1fefbfaf6d9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1fefbfaf6d9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1eadf7eda53_0_1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1eadf7eda53_0_1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1eadf7eda53_0_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1eadf7eda53_0_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1eadf7eda53_0_2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1eadf7eda53_0_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1fefbfaf6d9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1fefbfaf6d9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20174d8165a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20174d8165a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3537150" y="1578400"/>
            <a:ext cx="5017500" cy="1578900"/>
          </a:xfrm>
          <a:prstGeom prst="rect">
            <a:avLst/>
          </a:prstGeom>
        </p:spPr>
        <p:txBody>
          <a:bodyPr anchorCtr="0" anchor="t" bIns="91425" lIns="91425" spcFirstLastPara="1" rIns="91425" wrap="square" tIns="91425">
            <a:norm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7" name="Google Shape;17;p2"/>
          <p:cNvSpPr txBox="1"/>
          <p:nvPr>
            <p:ph idx="1" type="subTitle"/>
          </p:nvPr>
        </p:nvSpPr>
        <p:spPr>
          <a:xfrm>
            <a:off x="5083950" y="3924925"/>
            <a:ext cx="34707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8" name="Google Shape;18;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5"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1"/>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1"/>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1"/>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1"/>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1"/>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1"/>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1"/>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1"/>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1"/>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1"/>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1"/>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1"/>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 name="Google Shape;125;p11"/>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rm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p:nvPr>
            <p:ph idx="1" type="body"/>
          </p:nvPr>
        </p:nvSpPr>
        <p:spPr>
          <a:xfrm>
            <a:off x="823850" y="2643124"/>
            <a:ext cx="4776000" cy="1218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27" name="Google Shape;12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8" name="Shape 128"/>
        <p:cNvGrpSpPr/>
        <p:nvPr/>
      </p:nvGrpSpPr>
      <p:grpSpPr>
        <a:xfrm>
          <a:off x="0" y="0"/>
          <a:ext cx="0" cy="0"/>
          <a:chOff x="0" y="0"/>
          <a:chExt cx="0" cy="0"/>
        </a:xfrm>
      </p:grpSpPr>
      <p:sp>
        <p:nvSpPr>
          <p:cNvPr id="129" name="Google Shape;12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spTree>
      <p:nvGrpSpPr>
        <p:cNvPr id="130" name="Shape 130"/>
        <p:cNvGrpSpPr/>
        <p:nvPr/>
      </p:nvGrpSpPr>
      <p:grpSpPr>
        <a:xfrm>
          <a:off x="0" y="0"/>
          <a:ext cx="0" cy="0"/>
          <a:chOff x="0" y="0"/>
          <a:chExt cx="0" cy="0"/>
        </a:xfrm>
      </p:grpSpPr>
      <p:grpSp>
        <p:nvGrpSpPr>
          <p:cNvPr id="131" name="Google Shape;131;p13"/>
          <p:cNvGrpSpPr/>
          <p:nvPr/>
        </p:nvGrpSpPr>
        <p:grpSpPr>
          <a:xfrm>
            <a:off x="4406400" y="0"/>
            <a:ext cx="4737600" cy="5143065"/>
            <a:chOff x="4406400" y="0"/>
            <a:chExt cx="4737600" cy="5143065"/>
          </a:xfrm>
        </p:grpSpPr>
        <p:sp>
          <p:nvSpPr>
            <p:cNvPr id="132" name="Google Shape;132;p1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1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1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1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1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1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1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0" name="Google Shape;150;p1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51" name="Google Shape;151;p13"/>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3">
  <p:cSld name="TITLE_AND_BODY_1">
    <p:spTree>
      <p:nvGrpSpPr>
        <p:cNvPr id="152" name="Shape 152"/>
        <p:cNvGrpSpPr/>
        <p:nvPr/>
      </p:nvGrpSpPr>
      <p:grpSpPr>
        <a:xfrm>
          <a:off x="0" y="0"/>
          <a:ext cx="0" cy="0"/>
          <a:chOff x="0" y="0"/>
          <a:chExt cx="0" cy="0"/>
        </a:xfrm>
      </p:grpSpPr>
      <p:pic>
        <p:nvPicPr>
          <p:cNvPr descr="offset_comp_343059.jpg" id="153" name="Google Shape;153;p14"/>
          <p:cNvPicPr preferRelativeResize="0"/>
          <p:nvPr/>
        </p:nvPicPr>
        <p:blipFill rotWithShape="1">
          <a:blip r:embed="rId2">
            <a:alphaModFix amt="80000"/>
          </a:blip>
          <a:srcRect b="25870" l="30474" r="30474" t="11955"/>
          <a:stretch/>
        </p:blipFill>
        <p:spPr>
          <a:xfrm rot="-5400000">
            <a:off x="113630" y="-105700"/>
            <a:ext cx="5142300" cy="5364300"/>
          </a:xfrm>
          <a:prstGeom prst="diagStripe">
            <a:avLst>
              <a:gd fmla="val 50343" name="adj"/>
            </a:avLst>
          </a:prstGeom>
          <a:noFill/>
          <a:ln>
            <a:noFill/>
          </a:ln>
        </p:spPr>
      </p:pic>
      <p:sp>
        <p:nvSpPr>
          <p:cNvPr id="154" name="Google Shape;154;p1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55" name="Google Shape;155;p14"/>
          <p:cNvSpPr txBox="1"/>
          <p:nvPr>
            <p:ph idx="1" type="body"/>
          </p:nvPr>
        </p:nvSpPr>
        <p:spPr>
          <a:xfrm>
            <a:off x="4018025" y="1567550"/>
            <a:ext cx="4318500" cy="17667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Clr>
                <a:schemeClr val="dk2"/>
              </a:buClr>
              <a:buSzPts val="1300"/>
              <a:buChar char="●"/>
              <a:defRPr>
                <a:solidFill>
                  <a:schemeClr val="dk2"/>
                </a:solidFill>
              </a:defRPr>
            </a:lvl1pPr>
            <a:lvl2pPr indent="-298450" lvl="1" marL="914400" rtl="0">
              <a:spcBef>
                <a:spcPts val="0"/>
              </a:spcBef>
              <a:spcAft>
                <a:spcPts val="0"/>
              </a:spcAft>
              <a:buClr>
                <a:schemeClr val="dk2"/>
              </a:buClr>
              <a:buSzPts val="1100"/>
              <a:buChar char="○"/>
              <a:defRPr>
                <a:solidFill>
                  <a:schemeClr val="dk2"/>
                </a:solidFill>
              </a:defRPr>
            </a:lvl2pPr>
            <a:lvl3pPr indent="-298450" lvl="2" marL="1371600" rtl="0">
              <a:spcBef>
                <a:spcPts val="0"/>
              </a:spcBef>
              <a:spcAft>
                <a:spcPts val="0"/>
              </a:spcAft>
              <a:buClr>
                <a:schemeClr val="dk2"/>
              </a:buClr>
              <a:buSzPts val="1100"/>
              <a:buChar char="■"/>
              <a:defRPr>
                <a:solidFill>
                  <a:schemeClr val="dk2"/>
                </a:solidFill>
              </a:defRPr>
            </a:lvl3pPr>
            <a:lvl4pPr indent="-298450" lvl="3" marL="1828800" rtl="0">
              <a:spcBef>
                <a:spcPts val="0"/>
              </a:spcBef>
              <a:spcAft>
                <a:spcPts val="0"/>
              </a:spcAft>
              <a:buClr>
                <a:schemeClr val="dk2"/>
              </a:buClr>
              <a:buSzPts val="1100"/>
              <a:buChar char="●"/>
              <a:defRPr>
                <a:solidFill>
                  <a:schemeClr val="dk2"/>
                </a:solidFill>
              </a:defRPr>
            </a:lvl4pPr>
            <a:lvl5pPr indent="-298450" lvl="4" marL="2286000" rtl="0">
              <a:spcBef>
                <a:spcPts val="0"/>
              </a:spcBef>
              <a:spcAft>
                <a:spcPts val="0"/>
              </a:spcAft>
              <a:buClr>
                <a:schemeClr val="dk2"/>
              </a:buClr>
              <a:buSzPts val="1100"/>
              <a:buChar char="○"/>
              <a:defRPr>
                <a:solidFill>
                  <a:schemeClr val="dk2"/>
                </a:solidFill>
              </a:defRPr>
            </a:lvl5pPr>
            <a:lvl6pPr indent="-298450" lvl="5" marL="2743200" rtl="0">
              <a:spcBef>
                <a:spcPts val="0"/>
              </a:spcBef>
              <a:spcAft>
                <a:spcPts val="0"/>
              </a:spcAft>
              <a:buClr>
                <a:schemeClr val="dk2"/>
              </a:buClr>
              <a:buSzPts val="1100"/>
              <a:buChar char="■"/>
              <a:defRPr>
                <a:solidFill>
                  <a:schemeClr val="dk2"/>
                </a:solidFill>
              </a:defRPr>
            </a:lvl6pPr>
            <a:lvl7pPr indent="-298450" lvl="6" marL="3200400" rtl="0">
              <a:spcBef>
                <a:spcPts val="0"/>
              </a:spcBef>
              <a:spcAft>
                <a:spcPts val="0"/>
              </a:spcAft>
              <a:buClr>
                <a:schemeClr val="dk2"/>
              </a:buClr>
              <a:buSzPts val="1100"/>
              <a:buChar char="●"/>
              <a:defRPr>
                <a:solidFill>
                  <a:schemeClr val="dk2"/>
                </a:solidFill>
              </a:defRPr>
            </a:lvl7pPr>
            <a:lvl8pPr indent="-298450" lvl="7" marL="3657600" rtl="0">
              <a:spcBef>
                <a:spcPts val="0"/>
              </a:spcBef>
              <a:spcAft>
                <a:spcPts val="0"/>
              </a:spcAft>
              <a:buClr>
                <a:schemeClr val="dk2"/>
              </a:buClr>
              <a:buSzPts val="1100"/>
              <a:buChar char="○"/>
              <a:defRPr>
                <a:solidFill>
                  <a:schemeClr val="dk2"/>
                </a:solidFill>
              </a:defRPr>
            </a:lvl8pPr>
            <a:lvl9pPr indent="-298450" lvl="8" marL="4114800" rtl="0">
              <a:spcBef>
                <a:spcPts val="0"/>
              </a:spcBef>
              <a:spcAft>
                <a:spcPts val="0"/>
              </a:spcAft>
              <a:buClr>
                <a:schemeClr val="dk2"/>
              </a:buClr>
              <a:buSzPts val="1100"/>
              <a:buChar char="■"/>
              <a:defRPr>
                <a:solidFill>
                  <a:schemeClr val="dk2"/>
                </a:solidFill>
              </a:defRPr>
            </a:lvl9pPr>
          </a:lstStyle>
          <a:p/>
        </p:txBody>
      </p:sp>
      <p:sp>
        <p:nvSpPr>
          <p:cNvPr id="156" name="Google Shape;156;p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57" name="Google Shape;157;p14">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4">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14">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14">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1" name="Google Shape;161;p14"/>
          <p:cNvGrpSpPr/>
          <p:nvPr/>
        </p:nvGrpSpPr>
        <p:grpSpPr>
          <a:xfrm>
            <a:off x="0" y="381001"/>
            <a:ext cx="1037850" cy="1016287"/>
            <a:chOff x="0" y="381001"/>
            <a:chExt cx="1037850" cy="1016287"/>
          </a:xfrm>
        </p:grpSpPr>
        <p:sp>
          <p:nvSpPr>
            <p:cNvPr id="162" name="Google Shape;162;p1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1">
  <p:cSld name="TITLE_AND_BODY_2">
    <p:spTree>
      <p:nvGrpSpPr>
        <p:cNvPr id="164" name="Shape 164"/>
        <p:cNvGrpSpPr/>
        <p:nvPr/>
      </p:nvGrpSpPr>
      <p:grpSpPr>
        <a:xfrm>
          <a:off x="0" y="0"/>
          <a:ext cx="0" cy="0"/>
          <a:chOff x="0" y="0"/>
          <a:chExt cx="0" cy="0"/>
        </a:xfrm>
      </p:grpSpPr>
      <p:sp>
        <p:nvSpPr>
          <p:cNvPr id="165" name="Google Shape;165;p15"/>
          <p:cNvSpPr txBox="1"/>
          <p:nvPr>
            <p:ph type="title"/>
          </p:nvPr>
        </p:nvSpPr>
        <p:spPr>
          <a:xfrm>
            <a:off x="361071" y="1924852"/>
            <a:ext cx="2304900" cy="1797300"/>
          </a:xfrm>
          <a:prstGeom prst="rect">
            <a:avLst/>
          </a:prstGeom>
        </p:spPr>
        <p:txBody>
          <a:bodyPr anchorCtr="0" anchor="t" bIns="91425" lIns="91425" spcFirstLastPara="1" rIns="91425" wrap="square" tIns="91425">
            <a:norm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166" name="Google Shape;166;p15"/>
          <p:cNvSpPr/>
          <p:nvPr/>
        </p:nvSpPr>
        <p:spPr>
          <a:xfrm>
            <a:off x="4564200" y="0"/>
            <a:ext cx="45798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5"/>
          <p:cNvSpPr txBox="1"/>
          <p:nvPr>
            <p:ph idx="1" type="body"/>
          </p:nvPr>
        </p:nvSpPr>
        <p:spPr>
          <a:xfrm>
            <a:off x="6451271" y="1924850"/>
            <a:ext cx="2304900" cy="1797300"/>
          </a:xfrm>
          <a:prstGeom prst="rect">
            <a:avLst/>
          </a:prstGeom>
        </p:spPr>
        <p:txBody>
          <a:bodyPr anchorCtr="0" anchor="t" bIns="91425" lIns="91425" spcFirstLastPara="1" rIns="91425" wrap="square" tIns="91425">
            <a:norm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0"/>
              </a:spcBef>
              <a:spcAft>
                <a:spcPts val="0"/>
              </a:spcAft>
              <a:buClr>
                <a:schemeClr val="dk1"/>
              </a:buClr>
              <a:buSzPts val="1100"/>
              <a:buChar char="○"/>
              <a:defRPr>
                <a:solidFill>
                  <a:schemeClr val="dk1"/>
                </a:solidFill>
              </a:defRPr>
            </a:lvl2pPr>
            <a:lvl3pPr indent="-298450" lvl="2" marL="1371600" rtl="0">
              <a:spcBef>
                <a:spcPts val="0"/>
              </a:spcBef>
              <a:spcAft>
                <a:spcPts val="0"/>
              </a:spcAft>
              <a:buClr>
                <a:schemeClr val="dk1"/>
              </a:buClr>
              <a:buSzPts val="1100"/>
              <a:buChar char="■"/>
              <a:defRPr>
                <a:solidFill>
                  <a:schemeClr val="dk1"/>
                </a:solidFill>
              </a:defRPr>
            </a:lvl3pPr>
            <a:lvl4pPr indent="-298450" lvl="3" marL="1828800" rtl="0">
              <a:spcBef>
                <a:spcPts val="0"/>
              </a:spcBef>
              <a:spcAft>
                <a:spcPts val="0"/>
              </a:spcAft>
              <a:buClr>
                <a:schemeClr val="dk1"/>
              </a:buClr>
              <a:buSzPts val="1100"/>
              <a:buChar char="●"/>
              <a:defRPr>
                <a:solidFill>
                  <a:schemeClr val="dk1"/>
                </a:solidFill>
              </a:defRPr>
            </a:lvl4pPr>
            <a:lvl5pPr indent="-298450" lvl="4" marL="2286000" rtl="0">
              <a:spcBef>
                <a:spcPts val="0"/>
              </a:spcBef>
              <a:spcAft>
                <a:spcPts val="0"/>
              </a:spcAft>
              <a:buClr>
                <a:schemeClr val="dk1"/>
              </a:buClr>
              <a:buSzPts val="1100"/>
              <a:buChar char="○"/>
              <a:defRPr>
                <a:solidFill>
                  <a:schemeClr val="dk1"/>
                </a:solidFill>
              </a:defRPr>
            </a:lvl5pPr>
            <a:lvl6pPr indent="-298450" lvl="5" marL="2743200" rtl="0">
              <a:spcBef>
                <a:spcPts val="0"/>
              </a:spcBef>
              <a:spcAft>
                <a:spcPts val="0"/>
              </a:spcAft>
              <a:buClr>
                <a:schemeClr val="dk1"/>
              </a:buClr>
              <a:buSzPts val="1100"/>
              <a:buChar char="■"/>
              <a:defRPr>
                <a:solidFill>
                  <a:schemeClr val="dk1"/>
                </a:solidFill>
              </a:defRPr>
            </a:lvl6pPr>
            <a:lvl7pPr indent="-298450" lvl="6" marL="3200400" rtl="0">
              <a:spcBef>
                <a:spcPts val="0"/>
              </a:spcBef>
              <a:spcAft>
                <a:spcPts val="0"/>
              </a:spcAft>
              <a:buClr>
                <a:schemeClr val="dk1"/>
              </a:buClr>
              <a:buSzPts val="1100"/>
              <a:buChar char="●"/>
              <a:defRPr>
                <a:solidFill>
                  <a:schemeClr val="dk1"/>
                </a:solidFill>
              </a:defRPr>
            </a:lvl7pPr>
            <a:lvl8pPr indent="-298450" lvl="7" marL="3657600" rtl="0">
              <a:spcBef>
                <a:spcPts val="0"/>
              </a:spcBef>
              <a:spcAft>
                <a:spcPts val="0"/>
              </a:spcAft>
              <a:buClr>
                <a:schemeClr val="dk1"/>
              </a:buClr>
              <a:buSzPts val="1100"/>
              <a:buChar char="○"/>
              <a:defRPr>
                <a:solidFill>
                  <a:schemeClr val="dk1"/>
                </a:solidFill>
              </a:defRPr>
            </a:lvl8pPr>
            <a:lvl9pPr indent="-298450" lvl="8" marL="4114800" rtl="0">
              <a:spcBef>
                <a:spcPts val="0"/>
              </a:spcBef>
              <a:spcAft>
                <a:spcPts val="0"/>
              </a:spcAft>
              <a:buClr>
                <a:schemeClr val="dk1"/>
              </a:buClr>
              <a:buSzPts val="1100"/>
              <a:buChar char="■"/>
              <a:defRPr>
                <a:solidFill>
                  <a:schemeClr val="dk1"/>
                </a:solidFill>
              </a:defRPr>
            </a:lvl9pPr>
          </a:lstStyle>
          <a:p/>
        </p:txBody>
      </p:sp>
      <p:sp>
        <p:nvSpPr>
          <p:cNvPr id="168" name="Google Shape;168;p15">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15">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15">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5">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2" name="Google Shape;172;p15"/>
          <p:cNvGrpSpPr/>
          <p:nvPr/>
        </p:nvGrpSpPr>
        <p:grpSpPr>
          <a:xfrm>
            <a:off x="0" y="381001"/>
            <a:ext cx="1037850" cy="1016287"/>
            <a:chOff x="0" y="381001"/>
            <a:chExt cx="1037850" cy="1016287"/>
          </a:xfrm>
        </p:grpSpPr>
        <p:sp>
          <p:nvSpPr>
            <p:cNvPr id="173" name="Google Shape;173;p1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1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5" name="Google Shape;175;p15"/>
          <p:cNvSpPr txBox="1"/>
          <p:nvPr>
            <p:ph idx="2" type="title"/>
          </p:nvPr>
        </p:nvSpPr>
        <p:spPr>
          <a:xfrm>
            <a:off x="1297500" y="459490"/>
            <a:ext cx="3005700" cy="510900"/>
          </a:xfrm>
          <a:prstGeom prst="rect">
            <a:avLst/>
          </a:prstGeom>
        </p:spPr>
        <p:txBody>
          <a:bodyPr anchorCtr="0" anchor="t" bIns="91425" lIns="91425" spcFirstLastPara="1" rIns="91425" wrap="square" tIns="91425">
            <a:norm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176" name="Google Shape;176;p1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2">
  <p:cSld name="TITLE_AND_BODY_2_1">
    <p:spTree>
      <p:nvGrpSpPr>
        <p:cNvPr id="177" name="Shape 177"/>
        <p:cNvGrpSpPr/>
        <p:nvPr/>
      </p:nvGrpSpPr>
      <p:grpSpPr>
        <a:xfrm>
          <a:off x="0" y="0"/>
          <a:ext cx="0" cy="0"/>
          <a:chOff x="0" y="0"/>
          <a:chExt cx="0" cy="0"/>
        </a:xfrm>
      </p:grpSpPr>
      <p:sp>
        <p:nvSpPr>
          <p:cNvPr id="178" name="Google Shape;178;p16"/>
          <p:cNvSpPr txBox="1"/>
          <p:nvPr>
            <p:ph type="title"/>
          </p:nvPr>
        </p:nvSpPr>
        <p:spPr>
          <a:xfrm>
            <a:off x="702850" y="1708619"/>
            <a:ext cx="3333300" cy="1470900"/>
          </a:xfrm>
          <a:prstGeom prst="rect">
            <a:avLst/>
          </a:prstGeom>
        </p:spPr>
        <p:txBody>
          <a:bodyPr anchorCtr="0" anchor="t" bIns="91425" lIns="91425" spcFirstLastPara="1" rIns="91425" wrap="square" tIns="91425">
            <a:norm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179" name="Google Shape;179;p16"/>
          <p:cNvSpPr/>
          <p:nvPr/>
        </p:nvSpPr>
        <p:spPr>
          <a:xfrm>
            <a:off x="0" y="3486600"/>
            <a:ext cx="9144000" cy="165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6">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6">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6">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6">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4" name="Google Shape;184;p16"/>
          <p:cNvGrpSpPr/>
          <p:nvPr/>
        </p:nvGrpSpPr>
        <p:grpSpPr>
          <a:xfrm>
            <a:off x="0" y="381001"/>
            <a:ext cx="1037850" cy="1016287"/>
            <a:chOff x="0" y="381001"/>
            <a:chExt cx="1037850" cy="1016287"/>
          </a:xfrm>
        </p:grpSpPr>
        <p:sp>
          <p:nvSpPr>
            <p:cNvPr id="185" name="Google Shape;185;p1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7" name="Google Shape;187;p16"/>
          <p:cNvSpPr txBox="1"/>
          <p:nvPr>
            <p:ph idx="2" type="title"/>
          </p:nvPr>
        </p:nvSpPr>
        <p:spPr>
          <a:xfrm>
            <a:off x="1297500" y="459490"/>
            <a:ext cx="3005700" cy="510900"/>
          </a:xfrm>
          <a:prstGeom prst="rect">
            <a:avLst/>
          </a:prstGeom>
        </p:spPr>
        <p:txBody>
          <a:bodyPr anchorCtr="0" anchor="t" bIns="91425" lIns="91425" spcFirstLastPara="1" rIns="91425" wrap="square" tIns="91425">
            <a:norm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188" name="Google Shape;188;p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89" name="Google Shape;189;p16"/>
          <p:cNvSpPr txBox="1"/>
          <p:nvPr>
            <p:ph idx="1" type="body"/>
          </p:nvPr>
        </p:nvSpPr>
        <p:spPr>
          <a:xfrm>
            <a:off x="702850" y="3625275"/>
            <a:ext cx="3333300" cy="765300"/>
          </a:xfrm>
          <a:prstGeom prst="rect">
            <a:avLst/>
          </a:prstGeom>
        </p:spPr>
        <p:txBody>
          <a:bodyPr anchorCtr="0" anchor="t" bIns="91425" lIns="91425" spcFirstLastPara="1" rIns="91425" wrap="square" tIns="91425">
            <a:norm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0"/>
              </a:spcBef>
              <a:spcAft>
                <a:spcPts val="0"/>
              </a:spcAft>
              <a:buClr>
                <a:schemeClr val="dk1"/>
              </a:buClr>
              <a:buSzPts val="1100"/>
              <a:buChar char="○"/>
              <a:defRPr>
                <a:solidFill>
                  <a:schemeClr val="dk1"/>
                </a:solidFill>
              </a:defRPr>
            </a:lvl2pPr>
            <a:lvl3pPr indent="-298450" lvl="2" marL="1371600" rtl="0">
              <a:spcBef>
                <a:spcPts val="0"/>
              </a:spcBef>
              <a:spcAft>
                <a:spcPts val="0"/>
              </a:spcAft>
              <a:buClr>
                <a:schemeClr val="dk1"/>
              </a:buClr>
              <a:buSzPts val="1100"/>
              <a:buChar char="■"/>
              <a:defRPr>
                <a:solidFill>
                  <a:schemeClr val="dk1"/>
                </a:solidFill>
              </a:defRPr>
            </a:lvl3pPr>
            <a:lvl4pPr indent="-298450" lvl="3" marL="1828800" rtl="0">
              <a:spcBef>
                <a:spcPts val="0"/>
              </a:spcBef>
              <a:spcAft>
                <a:spcPts val="0"/>
              </a:spcAft>
              <a:buClr>
                <a:schemeClr val="dk1"/>
              </a:buClr>
              <a:buSzPts val="1100"/>
              <a:buChar char="●"/>
              <a:defRPr>
                <a:solidFill>
                  <a:schemeClr val="dk1"/>
                </a:solidFill>
              </a:defRPr>
            </a:lvl4pPr>
            <a:lvl5pPr indent="-298450" lvl="4" marL="2286000" rtl="0">
              <a:spcBef>
                <a:spcPts val="0"/>
              </a:spcBef>
              <a:spcAft>
                <a:spcPts val="0"/>
              </a:spcAft>
              <a:buClr>
                <a:schemeClr val="dk1"/>
              </a:buClr>
              <a:buSzPts val="1100"/>
              <a:buChar char="○"/>
              <a:defRPr>
                <a:solidFill>
                  <a:schemeClr val="dk1"/>
                </a:solidFill>
              </a:defRPr>
            </a:lvl5pPr>
            <a:lvl6pPr indent="-298450" lvl="5" marL="2743200" rtl="0">
              <a:spcBef>
                <a:spcPts val="0"/>
              </a:spcBef>
              <a:spcAft>
                <a:spcPts val="0"/>
              </a:spcAft>
              <a:buClr>
                <a:schemeClr val="dk1"/>
              </a:buClr>
              <a:buSzPts val="1100"/>
              <a:buChar char="■"/>
              <a:defRPr>
                <a:solidFill>
                  <a:schemeClr val="dk1"/>
                </a:solidFill>
              </a:defRPr>
            </a:lvl6pPr>
            <a:lvl7pPr indent="-298450" lvl="6" marL="3200400" rtl="0">
              <a:spcBef>
                <a:spcPts val="0"/>
              </a:spcBef>
              <a:spcAft>
                <a:spcPts val="0"/>
              </a:spcAft>
              <a:buClr>
                <a:schemeClr val="dk1"/>
              </a:buClr>
              <a:buSzPts val="1100"/>
              <a:buChar char="●"/>
              <a:defRPr>
                <a:solidFill>
                  <a:schemeClr val="dk1"/>
                </a:solidFill>
              </a:defRPr>
            </a:lvl7pPr>
            <a:lvl8pPr indent="-298450" lvl="7" marL="3657600" rtl="0">
              <a:spcBef>
                <a:spcPts val="0"/>
              </a:spcBef>
              <a:spcAft>
                <a:spcPts val="0"/>
              </a:spcAft>
              <a:buClr>
                <a:schemeClr val="dk1"/>
              </a:buClr>
              <a:buSzPts val="1100"/>
              <a:buChar char="○"/>
              <a:defRPr>
                <a:solidFill>
                  <a:schemeClr val="dk1"/>
                </a:solidFill>
              </a:defRPr>
            </a:lvl8pPr>
            <a:lvl9pPr indent="-298450" lvl="8" marL="4114800" rtl="0">
              <a:spcBef>
                <a:spcPts val="0"/>
              </a:spcBef>
              <a:spcAft>
                <a:spcPts val="0"/>
              </a:spcAft>
              <a:buClr>
                <a:schemeClr val="dk1"/>
              </a:buClr>
              <a:buSzPts val="1100"/>
              <a:buChar char="■"/>
              <a:defRPr>
                <a:solidFill>
                  <a:schemeClr val="dk1"/>
                </a:solidFil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 name="Google Shape;39;p3"/>
          <p:cNvSpPr txBox="1"/>
          <p:nvPr>
            <p:ph type="title"/>
          </p:nvPr>
        </p:nvSpPr>
        <p:spPr>
          <a:xfrm>
            <a:off x="823850" y="2053000"/>
            <a:ext cx="4587000" cy="11487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0" name="Google Shape;40;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6" name="Google Shape;46;p4"/>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47" name="Google Shape;47;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8"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3" name="Google Shape;53;p5"/>
          <p:cNvSpPr txBox="1"/>
          <p:nvPr>
            <p:ph idx="1" type="body"/>
          </p:nvPr>
        </p:nvSpPr>
        <p:spPr>
          <a:xfrm>
            <a:off x="1297500"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5"/>
          <p:cNvSpPr txBox="1"/>
          <p:nvPr>
            <p:ph idx="2" type="body"/>
          </p:nvPr>
        </p:nvSpPr>
        <p:spPr>
          <a:xfrm>
            <a:off x="4933221"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5" name="Google Shape;55;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6"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1" name="Google Shape;61;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2"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7"/>
          <p:cNvSpPr txBox="1"/>
          <p:nvPr>
            <p:ph type="title"/>
          </p:nvPr>
        </p:nvSpPr>
        <p:spPr>
          <a:xfrm>
            <a:off x="1297500" y="393750"/>
            <a:ext cx="3798900" cy="1493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7" name="Google Shape;67;p7"/>
          <p:cNvSpPr txBox="1"/>
          <p:nvPr>
            <p:ph idx="1" type="body"/>
          </p:nvPr>
        </p:nvSpPr>
        <p:spPr>
          <a:xfrm>
            <a:off x="1297500" y="1972550"/>
            <a:ext cx="3798900" cy="2415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8" name="Google Shape;68;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9"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8"/>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8"/>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8"/>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8"/>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8"/>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8"/>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8"/>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8"/>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 name="Google Shape;89;p8"/>
          <p:cNvSpPr txBox="1"/>
          <p:nvPr>
            <p:ph type="title"/>
          </p:nvPr>
        </p:nvSpPr>
        <p:spPr>
          <a:xfrm>
            <a:off x="823850" y="866775"/>
            <a:ext cx="4587000" cy="35211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0" name="Google Shape;90;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9"/>
          <p:cNvSpPr txBox="1"/>
          <p:nvPr>
            <p:ph type="title"/>
          </p:nvPr>
        </p:nvSpPr>
        <p:spPr>
          <a:xfrm>
            <a:off x="1297500" y="1658325"/>
            <a:ext cx="3036300" cy="17517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96" name="Google Shape;96;p9"/>
          <p:cNvSpPr txBox="1"/>
          <p:nvPr>
            <p:ph idx="1" type="subTitle"/>
          </p:nvPr>
        </p:nvSpPr>
        <p:spPr>
          <a:xfrm>
            <a:off x="1297500" y="3538000"/>
            <a:ext cx="30363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97" name="Google Shape;97;p9"/>
          <p:cNvSpPr txBox="1"/>
          <p:nvPr>
            <p:ph idx="2" type="body"/>
          </p:nvPr>
        </p:nvSpPr>
        <p:spPr>
          <a:xfrm>
            <a:off x="4648200" y="1696600"/>
            <a:ext cx="3676800" cy="234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8" name="Google Shape;98;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9"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0"/>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10"/>
          <p:cNvSpPr txBox="1"/>
          <p:nvPr>
            <p:ph idx="1" type="body"/>
          </p:nvPr>
        </p:nvSpPr>
        <p:spPr>
          <a:xfrm>
            <a:off x="812725" y="4305375"/>
            <a:ext cx="6936000" cy="523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04" name="Google Shape;104;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5.png"/><Relationship Id="rId4" Type="http://schemas.openxmlformats.org/officeDocument/2006/relationships/image" Target="../media/image1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2.jp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6.pn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5.png"/><Relationship Id="rId4" Type="http://schemas.openxmlformats.org/officeDocument/2006/relationships/image" Target="../media/image23.png"/><Relationship Id="rId5"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4.png"/><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6.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8.png"/><Relationship Id="rId4" Type="http://schemas.openxmlformats.org/officeDocument/2006/relationships/image" Target="../media/image2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1.png"/><Relationship Id="rId4" Type="http://schemas.openxmlformats.org/officeDocument/2006/relationships/image" Target="../media/image3.png"/><Relationship Id="rId5" Type="http://schemas.openxmlformats.org/officeDocument/2006/relationships/image" Target="../media/image5.png"/><Relationship Id="rId6" Type="http://schemas.openxmlformats.org/officeDocument/2006/relationships/image" Target="../media/image14.png"/><Relationship Id="rId7"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7.png"/><Relationship Id="rId4" Type="http://schemas.openxmlformats.org/officeDocument/2006/relationships/image" Target="../media/image16.png"/><Relationship Id="rId5" Type="http://schemas.openxmlformats.org/officeDocument/2006/relationships/image" Target="../media/image9.png"/><Relationship Id="rId6" Type="http://schemas.openxmlformats.org/officeDocument/2006/relationships/image" Target="../media/image2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8.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17"/>
          <p:cNvSpPr txBox="1"/>
          <p:nvPr>
            <p:ph type="ctrTitle"/>
          </p:nvPr>
        </p:nvSpPr>
        <p:spPr>
          <a:xfrm>
            <a:off x="3169250" y="842600"/>
            <a:ext cx="4051200" cy="1909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sz="5222"/>
              <a:t>CAR PRICE PREDICTION</a:t>
            </a:r>
            <a:endParaRPr sz="5222"/>
          </a:p>
          <a:p>
            <a:pPr indent="0" lvl="0" marL="0" rtl="0" algn="l">
              <a:spcBef>
                <a:spcPts val="0"/>
              </a:spcBef>
              <a:spcAft>
                <a:spcPts val="0"/>
              </a:spcAft>
              <a:buNone/>
            </a:pPr>
            <a:r>
              <a:t/>
            </a:r>
            <a:endParaRPr/>
          </a:p>
        </p:txBody>
      </p:sp>
      <p:sp>
        <p:nvSpPr>
          <p:cNvPr id="195" name="Google Shape;195;p17"/>
          <p:cNvSpPr txBox="1"/>
          <p:nvPr>
            <p:ph idx="1" type="subTitle"/>
          </p:nvPr>
        </p:nvSpPr>
        <p:spPr>
          <a:xfrm>
            <a:off x="7432825" y="1134950"/>
            <a:ext cx="1432200" cy="132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1100"/>
              <a:t>Presented by:</a:t>
            </a:r>
            <a:endParaRPr sz="1100"/>
          </a:p>
          <a:p>
            <a:pPr indent="0" lvl="0" marL="0" rtl="0" algn="l">
              <a:lnSpc>
                <a:spcPct val="115000"/>
              </a:lnSpc>
              <a:spcBef>
                <a:spcPts val="0"/>
              </a:spcBef>
              <a:spcAft>
                <a:spcPts val="0"/>
              </a:spcAft>
              <a:buNone/>
            </a:pPr>
            <a:r>
              <a:rPr lang="en-GB" sz="1100"/>
              <a:t>Mark Stephen</a:t>
            </a:r>
            <a:endParaRPr sz="1100"/>
          </a:p>
          <a:p>
            <a:pPr indent="0" lvl="0" marL="0" rtl="0" algn="l">
              <a:lnSpc>
                <a:spcPct val="115000"/>
              </a:lnSpc>
              <a:spcBef>
                <a:spcPts val="0"/>
              </a:spcBef>
              <a:spcAft>
                <a:spcPts val="0"/>
              </a:spcAft>
              <a:buNone/>
            </a:pPr>
            <a:r>
              <a:rPr lang="en-GB" sz="1100"/>
              <a:t>Halley Pham</a:t>
            </a:r>
            <a:endParaRPr sz="1100"/>
          </a:p>
          <a:p>
            <a:pPr indent="0" lvl="0" marL="0" rtl="0" algn="l">
              <a:lnSpc>
                <a:spcPct val="115000"/>
              </a:lnSpc>
              <a:spcBef>
                <a:spcPts val="0"/>
              </a:spcBef>
              <a:spcAft>
                <a:spcPts val="0"/>
              </a:spcAft>
              <a:buNone/>
            </a:pPr>
            <a:r>
              <a:rPr lang="en-GB" sz="1100"/>
              <a:t>Yan Shao</a:t>
            </a:r>
            <a:endParaRPr sz="1100"/>
          </a:p>
          <a:p>
            <a:pPr indent="0" lvl="0" marL="0" rtl="0" algn="l">
              <a:lnSpc>
                <a:spcPct val="115000"/>
              </a:lnSpc>
              <a:spcBef>
                <a:spcPts val="0"/>
              </a:spcBef>
              <a:spcAft>
                <a:spcPts val="0"/>
              </a:spcAft>
              <a:buNone/>
            </a:pPr>
            <a:r>
              <a:rPr lang="en-GB" sz="1100"/>
              <a:t>Carl Gonzales</a:t>
            </a:r>
            <a:endParaRPr sz="1100"/>
          </a:p>
          <a:p>
            <a:pPr indent="0" lvl="0" marL="0" rtl="0" algn="l">
              <a:lnSpc>
                <a:spcPct val="115000"/>
              </a:lnSpc>
              <a:spcBef>
                <a:spcPts val="0"/>
              </a:spcBef>
              <a:spcAft>
                <a:spcPts val="1600"/>
              </a:spcAft>
              <a:buNone/>
            </a:pPr>
            <a:r>
              <a:t/>
            </a:r>
            <a:endParaRPr/>
          </a:p>
        </p:txBody>
      </p:sp>
      <p:pic>
        <p:nvPicPr>
          <p:cNvPr id="196" name="Google Shape;196;p17"/>
          <p:cNvPicPr preferRelativeResize="0"/>
          <p:nvPr/>
        </p:nvPicPr>
        <p:blipFill>
          <a:blip r:embed="rId3">
            <a:alphaModFix/>
          </a:blip>
          <a:stretch>
            <a:fillRect/>
          </a:stretch>
        </p:blipFill>
        <p:spPr>
          <a:xfrm>
            <a:off x="1319775" y="2948575"/>
            <a:ext cx="3023925" cy="1707088"/>
          </a:xfrm>
          <a:prstGeom prst="rect">
            <a:avLst/>
          </a:prstGeom>
          <a:noFill/>
          <a:ln>
            <a:noFill/>
          </a:ln>
        </p:spPr>
      </p:pic>
      <p:pic>
        <p:nvPicPr>
          <p:cNvPr id="197" name="Google Shape;197;p17"/>
          <p:cNvPicPr preferRelativeResize="0"/>
          <p:nvPr/>
        </p:nvPicPr>
        <p:blipFill>
          <a:blip r:embed="rId4">
            <a:alphaModFix/>
          </a:blip>
          <a:stretch>
            <a:fillRect/>
          </a:stretch>
        </p:blipFill>
        <p:spPr>
          <a:xfrm>
            <a:off x="5001850" y="2948575"/>
            <a:ext cx="2688175" cy="17071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26"/>
          <p:cNvSpPr txBox="1"/>
          <p:nvPr>
            <p:ph type="title"/>
          </p:nvPr>
        </p:nvSpPr>
        <p:spPr>
          <a:xfrm>
            <a:off x="2288100" y="165150"/>
            <a:ext cx="7038900" cy="568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GB"/>
              <a:t>Select the best fit model</a:t>
            </a:r>
            <a:endParaRPr b="1"/>
          </a:p>
          <a:p>
            <a:pPr indent="0" lvl="0" marL="0" rtl="0" algn="l">
              <a:spcBef>
                <a:spcPts val="0"/>
              </a:spcBef>
              <a:spcAft>
                <a:spcPts val="0"/>
              </a:spcAft>
              <a:buNone/>
            </a:pPr>
            <a:r>
              <a:t/>
            </a:r>
            <a:endParaRPr/>
          </a:p>
        </p:txBody>
      </p:sp>
      <p:pic>
        <p:nvPicPr>
          <p:cNvPr id="271" name="Google Shape;271;p26"/>
          <p:cNvPicPr preferRelativeResize="0"/>
          <p:nvPr/>
        </p:nvPicPr>
        <p:blipFill>
          <a:blip r:embed="rId3">
            <a:alphaModFix/>
          </a:blip>
          <a:stretch>
            <a:fillRect/>
          </a:stretch>
        </p:blipFill>
        <p:spPr>
          <a:xfrm>
            <a:off x="153675" y="4293825"/>
            <a:ext cx="731351" cy="731351"/>
          </a:xfrm>
          <a:prstGeom prst="rect">
            <a:avLst/>
          </a:prstGeom>
          <a:noFill/>
          <a:ln>
            <a:noFill/>
          </a:ln>
        </p:spPr>
      </p:pic>
      <p:pic>
        <p:nvPicPr>
          <p:cNvPr id="272" name="Google Shape;272;p26"/>
          <p:cNvPicPr preferRelativeResize="0"/>
          <p:nvPr/>
        </p:nvPicPr>
        <p:blipFill>
          <a:blip r:embed="rId4">
            <a:alphaModFix/>
          </a:blip>
          <a:stretch>
            <a:fillRect/>
          </a:stretch>
        </p:blipFill>
        <p:spPr>
          <a:xfrm>
            <a:off x="5585900" y="1212275"/>
            <a:ext cx="3221825" cy="3657825"/>
          </a:xfrm>
          <a:prstGeom prst="rect">
            <a:avLst/>
          </a:prstGeom>
          <a:noFill/>
          <a:ln>
            <a:noFill/>
          </a:ln>
        </p:spPr>
      </p:pic>
      <p:sp>
        <p:nvSpPr>
          <p:cNvPr id="273" name="Google Shape;273;p26"/>
          <p:cNvSpPr txBox="1"/>
          <p:nvPr/>
        </p:nvSpPr>
        <p:spPr>
          <a:xfrm>
            <a:off x="-13700" y="1516775"/>
            <a:ext cx="5406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Lato"/>
              <a:ea typeface="Lato"/>
              <a:cs typeface="Lato"/>
              <a:sym typeface="Lato"/>
            </a:endParaRPr>
          </a:p>
        </p:txBody>
      </p:sp>
      <p:sp>
        <p:nvSpPr>
          <p:cNvPr id="274" name="Google Shape;274;p26"/>
          <p:cNvSpPr txBox="1"/>
          <p:nvPr/>
        </p:nvSpPr>
        <p:spPr>
          <a:xfrm>
            <a:off x="414850" y="1394750"/>
            <a:ext cx="3397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Lato"/>
                <a:ea typeface="Lato"/>
                <a:cs typeface="Lato"/>
                <a:sym typeface="Lato"/>
              </a:rPr>
              <a:t>Aaf</a:t>
            </a:r>
            <a:endParaRPr>
              <a:latin typeface="Lato"/>
              <a:ea typeface="Lato"/>
              <a:cs typeface="Lato"/>
              <a:sym typeface="Lato"/>
            </a:endParaRPr>
          </a:p>
        </p:txBody>
      </p:sp>
      <p:sp>
        <p:nvSpPr>
          <p:cNvPr id="275" name="Google Shape;275;p26"/>
          <p:cNvSpPr txBox="1"/>
          <p:nvPr>
            <p:ph idx="1" type="body"/>
          </p:nvPr>
        </p:nvSpPr>
        <p:spPr>
          <a:xfrm>
            <a:off x="485500" y="1190850"/>
            <a:ext cx="3707400" cy="4612500"/>
          </a:xfrm>
          <a:prstGeom prst="rect">
            <a:avLst/>
          </a:prstGeom>
        </p:spPr>
        <p:txBody>
          <a:bodyPr anchorCtr="0" anchor="t" bIns="91425" lIns="91425" spcFirstLastPara="1" rIns="91425" wrap="square" tIns="91425">
            <a:normAutofit lnSpcReduction="20000"/>
          </a:bodyPr>
          <a:lstStyle/>
          <a:p>
            <a:pPr indent="-311150" lvl="0" marL="457200" rtl="0" algn="l">
              <a:lnSpc>
                <a:spcPct val="100000"/>
              </a:lnSpc>
              <a:spcBef>
                <a:spcPts val="0"/>
              </a:spcBef>
              <a:spcAft>
                <a:spcPts val="0"/>
              </a:spcAft>
              <a:buSzPts val="1300"/>
              <a:buChar char="●"/>
            </a:pPr>
            <a:r>
              <a:rPr lang="en-GB"/>
              <a:t>After splitting our data into Training and Testing data, we want to see which regressor model would perform the best.</a:t>
            </a:r>
            <a:endParaRPr/>
          </a:p>
          <a:p>
            <a:pPr indent="0" lvl="0" marL="457200" rtl="0" algn="l">
              <a:lnSpc>
                <a:spcPct val="100000"/>
              </a:lnSpc>
              <a:spcBef>
                <a:spcPts val="1200"/>
              </a:spcBef>
              <a:spcAft>
                <a:spcPts val="0"/>
              </a:spcAft>
              <a:buNone/>
            </a:pPr>
            <a:r>
              <a:t/>
            </a:r>
            <a:endParaRPr/>
          </a:p>
          <a:p>
            <a:pPr indent="-311150" lvl="0" marL="457200" rtl="0" algn="l">
              <a:lnSpc>
                <a:spcPct val="100000"/>
              </a:lnSpc>
              <a:spcBef>
                <a:spcPts val="1200"/>
              </a:spcBef>
              <a:spcAft>
                <a:spcPts val="0"/>
              </a:spcAft>
              <a:buSzPts val="1300"/>
              <a:buChar char="●"/>
            </a:pPr>
            <a:r>
              <a:rPr lang="en-GB"/>
              <a:t>Model Tested: </a:t>
            </a:r>
            <a:endParaRPr/>
          </a:p>
          <a:p>
            <a:pPr indent="-311150" lvl="0" marL="914400" rtl="0" algn="l">
              <a:lnSpc>
                <a:spcPct val="100000"/>
              </a:lnSpc>
              <a:spcBef>
                <a:spcPts val="0"/>
              </a:spcBef>
              <a:spcAft>
                <a:spcPts val="0"/>
              </a:spcAft>
              <a:buSzPts val="1300"/>
              <a:buAutoNum type="arabicPeriod"/>
            </a:pPr>
            <a:r>
              <a:rPr lang="en-GB"/>
              <a:t>Linear ,</a:t>
            </a:r>
            <a:endParaRPr/>
          </a:p>
          <a:p>
            <a:pPr indent="-311150" lvl="0" marL="914400" rtl="0" algn="l">
              <a:lnSpc>
                <a:spcPct val="100000"/>
              </a:lnSpc>
              <a:spcBef>
                <a:spcPts val="0"/>
              </a:spcBef>
              <a:spcAft>
                <a:spcPts val="0"/>
              </a:spcAft>
              <a:buSzPts val="1300"/>
              <a:buAutoNum type="arabicPeriod"/>
            </a:pPr>
            <a:r>
              <a:rPr lang="en-GB"/>
              <a:t> Kneighbor, </a:t>
            </a:r>
            <a:endParaRPr/>
          </a:p>
          <a:p>
            <a:pPr indent="-311150" lvl="0" marL="914400" rtl="0" algn="l">
              <a:lnSpc>
                <a:spcPct val="100000"/>
              </a:lnSpc>
              <a:spcBef>
                <a:spcPts val="0"/>
              </a:spcBef>
              <a:spcAft>
                <a:spcPts val="0"/>
              </a:spcAft>
              <a:buSzPts val="1300"/>
              <a:buAutoNum type="arabicPeriod"/>
            </a:pPr>
            <a:r>
              <a:rPr lang="en-GB"/>
              <a:t>RandomForest</a:t>
            </a:r>
            <a:endParaRPr/>
          </a:p>
          <a:p>
            <a:pPr indent="-311150" lvl="0" marL="914400" rtl="0" algn="l">
              <a:lnSpc>
                <a:spcPct val="100000"/>
              </a:lnSpc>
              <a:spcBef>
                <a:spcPts val="0"/>
              </a:spcBef>
              <a:spcAft>
                <a:spcPts val="0"/>
              </a:spcAft>
              <a:buSzPts val="1300"/>
              <a:buAutoNum type="arabicPeriod"/>
            </a:pPr>
            <a:r>
              <a:rPr lang="en-GB"/>
              <a:t>ExtraTrees</a:t>
            </a:r>
            <a:endParaRPr/>
          </a:p>
          <a:p>
            <a:pPr indent="-311150" lvl="0" marL="914400" rtl="0" algn="l">
              <a:lnSpc>
                <a:spcPct val="100000"/>
              </a:lnSpc>
              <a:spcBef>
                <a:spcPts val="0"/>
              </a:spcBef>
              <a:spcAft>
                <a:spcPts val="0"/>
              </a:spcAft>
              <a:buSzPts val="1300"/>
              <a:buAutoNum type="arabicPeriod"/>
            </a:pPr>
            <a:r>
              <a:rPr lang="en-GB"/>
              <a:t>AdaBoost</a:t>
            </a:r>
            <a:endParaRPr/>
          </a:p>
          <a:p>
            <a:pPr indent="-311150" lvl="0" marL="914400" rtl="0" algn="l">
              <a:lnSpc>
                <a:spcPct val="100000"/>
              </a:lnSpc>
              <a:spcBef>
                <a:spcPts val="0"/>
              </a:spcBef>
              <a:spcAft>
                <a:spcPts val="0"/>
              </a:spcAft>
              <a:buSzPts val="1300"/>
              <a:buAutoNum type="arabicPeriod"/>
            </a:pPr>
            <a:r>
              <a:rPr lang="en-GB"/>
              <a:t>SVR</a:t>
            </a:r>
            <a:endParaRPr/>
          </a:p>
          <a:p>
            <a:pPr indent="0" lvl="0" marL="2286000" rtl="0" algn="l">
              <a:lnSpc>
                <a:spcPct val="100000"/>
              </a:lnSpc>
              <a:spcBef>
                <a:spcPts val="1200"/>
              </a:spcBef>
              <a:spcAft>
                <a:spcPts val="0"/>
              </a:spcAft>
              <a:buNone/>
            </a:pPr>
            <a:r>
              <a:t/>
            </a:r>
            <a:endParaRPr/>
          </a:p>
          <a:p>
            <a:pPr indent="-311150" lvl="0" marL="457200" rtl="0" algn="l">
              <a:lnSpc>
                <a:spcPct val="100000"/>
              </a:lnSpc>
              <a:spcBef>
                <a:spcPts val="1200"/>
              </a:spcBef>
              <a:spcAft>
                <a:spcPts val="0"/>
              </a:spcAft>
              <a:buSzPts val="1300"/>
              <a:buChar char="●"/>
            </a:pPr>
            <a:r>
              <a:rPr lang="en-GB"/>
              <a:t>It is shown that ExtraTrees Regression performs the best with Training score of 99.96% and testing score  of 97.65%</a:t>
            </a:r>
            <a:endParaRPr/>
          </a:p>
          <a:p>
            <a:pPr indent="0" lvl="0" marL="457200" rtl="0" algn="l">
              <a:spcBef>
                <a:spcPts val="1200"/>
              </a:spcBef>
              <a:spcAft>
                <a:spcPts val="0"/>
              </a:spcAft>
              <a:buNone/>
            </a:pPr>
            <a:r>
              <a:t/>
            </a:r>
            <a:endParaRPr/>
          </a:p>
          <a:p>
            <a:pPr indent="0" lvl="0" marL="0" rtl="0" algn="l">
              <a:spcBef>
                <a:spcPts val="1200"/>
              </a:spcBef>
              <a:spcAft>
                <a:spcPts val="0"/>
              </a:spcAft>
              <a:buNone/>
            </a:pPr>
            <a:r>
              <a:t/>
            </a:r>
            <a:endParaRPr/>
          </a:p>
          <a:p>
            <a:pPr indent="0" lvl="0" marL="457200" rtl="0" algn="l">
              <a:spcBef>
                <a:spcPts val="1200"/>
              </a:spcBef>
              <a:spcAft>
                <a:spcPts val="0"/>
              </a:spcAft>
              <a:buNone/>
            </a:pPr>
            <a:r>
              <a:rPr lang="en-GB"/>
              <a:t> </a:t>
            </a:r>
            <a:endParaRPr/>
          </a:p>
          <a:p>
            <a:pPr indent="0" lvl="0" marL="457200" rtl="0" algn="l">
              <a:spcBef>
                <a:spcPts val="1200"/>
              </a:spcBef>
              <a:spcAft>
                <a:spcPts val="120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27"/>
          <p:cNvSpPr txBox="1"/>
          <p:nvPr>
            <p:ph type="title"/>
          </p:nvPr>
        </p:nvSpPr>
        <p:spPr>
          <a:xfrm>
            <a:off x="1052550" y="55650"/>
            <a:ext cx="79410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Model Demonstration— Extra Tree Regression</a:t>
            </a:r>
            <a:endParaRPr/>
          </a:p>
          <a:p>
            <a:pPr indent="0" lvl="0" marL="0" rtl="0" algn="l">
              <a:spcBef>
                <a:spcPts val="0"/>
              </a:spcBef>
              <a:spcAft>
                <a:spcPts val="0"/>
              </a:spcAft>
              <a:buNone/>
            </a:pPr>
            <a:r>
              <a:rPr lang="en-GB"/>
              <a:t>&amp; RandomizedSearchCV </a:t>
            </a:r>
            <a:endParaRPr/>
          </a:p>
        </p:txBody>
      </p:sp>
      <p:sp>
        <p:nvSpPr>
          <p:cNvPr id="281" name="Google Shape;281;p27"/>
          <p:cNvSpPr txBox="1"/>
          <p:nvPr>
            <p:ph idx="1" type="body"/>
          </p:nvPr>
        </p:nvSpPr>
        <p:spPr>
          <a:xfrm>
            <a:off x="864825" y="3646775"/>
            <a:ext cx="7167000" cy="12876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GB">
                <a:latin typeface="Arial"/>
                <a:ea typeface="Arial"/>
                <a:cs typeface="Arial"/>
                <a:sym typeface="Arial"/>
              </a:rPr>
              <a:t>After getting the best model with the highest  training score and testing score, we then imported RandomizedSearchCV to perform hyper parameter tuning.</a:t>
            </a:r>
            <a:endParaRPr>
              <a:latin typeface="Arial"/>
              <a:ea typeface="Arial"/>
              <a:cs typeface="Arial"/>
              <a:sym typeface="Arial"/>
            </a:endParaRPr>
          </a:p>
          <a:p>
            <a:pPr indent="0" lvl="0" marL="0" rtl="0" algn="l">
              <a:spcBef>
                <a:spcPts val="1200"/>
              </a:spcBef>
              <a:spcAft>
                <a:spcPts val="0"/>
              </a:spcAft>
              <a:buNone/>
            </a:pPr>
            <a:r>
              <a:rPr lang="en-GB">
                <a:latin typeface="Arial"/>
                <a:ea typeface="Arial"/>
                <a:cs typeface="Arial"/>
                <a:sym typeface="Arial"/>
              </a:rPr>
              <a:t>The graph above showed the actual price and the predicted price and our R2 score is 0.9591.</a:t>
            </a:r>
            <a:endParaRPr>
              <a:latin typeface="Arial"/>
              <a:ea typeface="Arial"/>
              <a:cs typeface="Arial"/>
              <a:sym typeface="Arial"/>
            </a:endParaRPr>
          </a:p>
          <a:p>
            <a:pPr indent="0" lvl="0" marL="0" rtl="0" algn="l">
              <a:spcBef>
                <a:spcPts val="1200"/>
              </a:spcBef>
              <a:spcAft>
                <a:spcPts val="1200"/>
              </a:spcAft>
              <a:buNone/>
            </a:pPr>
            <a:r>
              <a:t/>
            </a:r>
            <a:endParaRPr>
              <a:latin typeface="Arial"/>
              <a:ea typeface="Arial"/>
              <a:cs typeface="Arial"/>
              <a:sym typeface="Arial"/>
            </a:endParaRPr>
          </a:p>
        </p:txBody>
      </p:sp>
      <p:pic>
        <p:nvPicPr>
          <p:cNvPr id="282" name="Google Shape;282;p27"/>
          <p:cNvPicPr preferRelativeResize="0"/>
          <p:nvPr/>
        </p:nvPicPr>
        <p:blipFill rotWithShape="1">
          <a:blip r:embed="rId3">
            <a:alphaModFix/>
          </a:blip>
          <a:srcRect b="-4004" l="-13494" r="0" t="0"/>
          <a:stretch/>
        </p:blipFill>
        <p:spPr>
          <a:xfrm>
            <a:off x="641775" y="1008550"/>
            <a:ext cx="3786449" cy="2339850"/>
          </a:xfrm>
          <a:prstGeom prst="rect">
            <a:avLst/>
          </a:prstGeom>
          <a:noFill/>
          <a:ln>
            <a:noFill/>
          </a:ln>
        </p:spPr>
      </p:pic>
      <p:pic>
        <p:nvPicPr>
          <p:cNvPr id="283" name="Google Shape;283;p27"/>
          <p:cNvPicPr preferRelativeResize="0"/>
          <p:nvPr/>
        </p:nvPicPr>
        <p:blipFill>
          <a:blip r:embed="rId4">
            <a:alphaModFix/>
          </a:blip>
          <a:stretch>
            <a:fillRect/>
          </a:stretch>
        </p:blipFill>
        <p:spPr>
          <a:xfrm>
            <a:off x="5037822" y="1198350"/>
            <a:ext cx="3829050" cy="11620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28"/>
          <p:cNvSpPr txBox="1"/>
          <p:nvPr>
            <p:ph type="title"/>
          </p:nvPr>
        </p:nvSpPr>
        <p:spPr>
          <a:xfrm>
            <a:off x="1052550" y="436650"/>
            <a:ext cx="70389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GB"/>
              <a:t>Making our own Deep Learning M</a:t>
            </a:r>
            <a:r>
              <a:rPr b="1" lang="en-GB"/>
              <a:t>odel</a:t>
            </a:r>
            <a:endParaRPr b="1"/>
          </a:p>
          <a:p>
            <a:pPr indent="0" lvl="0" marL="0" rtl="0" algn="l">
              <a:spcBef>
                <a:spcPts val="0"/>
              </a:spcBef>
              <a:spcAft>
                <a:spcPts val="0"/>
              </a:spcAft>
              <a:buNone/>
            </a:pPr>
            <a:r>
              <a:t/>
            </a:r>
            <a:endParaRPr/>
          </a:p>
        </p:txBody>
      </p:sp>
      <p:sp>
        <p:nvSpPr>
          <p:cNvPr id="289" name="Google Shape;289;p28"/>
          <p:cNvSpPr txBox="1"/>
          <p:nvPr>
            <p:ph idx="1" type="body"/>
          </p:nvPr>
        </p:nvSpPr>
        <p:spPr>
          <a:xfrm>
            <a:off x="1052550" y="2503775"/>
            <a:ext cx="7167000" cy="12876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GB">
                <a:latin typeface="Arial"/>
                <a:ea typeface="Arial"/>
                <a:cs typeface="Arial"/>
                <a:sym typeface="Arial"/>
              </a:rPr>
              <a:t>After finding that a pre trained regression model performed the best with our data we then attempted to make our own deep learning regression model to obtain the same results. We then started to adjust the data to feed into our deep learning model to see which combinations of data gave us the most </a:t>
            </a:r>
            <a:r>
              <a:rPr lang="en-GB">
                <a:latin typeface="Arial"/>
                <a:ea typeface="Arial"/>
                <a:cs typeface="Arial"/>
                <a:sym typeface="Arial"/>
              </a:rPr>
              <a:t>accurate</a:t>
            </a:r>
            <a:r>
              <a:rPr lang="en-GB">
                <a:latin typeface="Arial"/>
                <a:ea typeface="Arial"/>
                <a:cs typeface="Arial"/>
                <a:sym typeface="Arial"/>
              </a:rPr>
              <a:t> line between our training and testing datasets. </a:t>
            </a:r>
            <a:endParaRPr>
              <a:latin typeface="Arial"/>
              <a:ea typeface="Arial"/>
              <a:cs typeface="Arial"/>
              <a:sym typeface="Arial"/>
            </a:endParaRPr>
          </a:p>
          <a:p>
            <a:pPr indent="0" lvl="0" marL="0" rtl="0" algn="l">
              <a:spcBef>
                <a:spcPts val="1200"/>
              </a:spcBef>
              <a:spcAft>
                <a:spcPts val="1200"/>
              </a:spcAft>
              <a:buNone/>
            </a:pPr>
            <a:r>
              <a:t/>
            </a:r>
            <a:endParaRPr/>
          </a:p>
        </p:txBody>
      </p:sp>
      <p:pic>
        <p:nvPicPr>
          <p:cNvPr id="290" name="Google Shape;290;p28"/>
          <p:cNvPicPr preferRelativeResize="0"/>
          <p:nvPr/>
        </p:nvPicPr>
        <p:blipFill>
          <a:blip r:embed="rId3">
            <a:alphaModFix/>
          </a:blip>
          <a:stretch>
            <a:fillRect/>
          </a:stretch>
        </p:blipFill>
        <p:spPr>
          <a:xfrm>
            <a:off x="2118425" y="3512025"/>
            <a:ext cx="4272824" cy="914100"/>
          </a:xfrm>
          <a:prstGeom prst="rect">
            <a:avLst/>
          </a:prstGeom>
          <a:noFill/>
          <a:ln>
            <a:noFill/>
          </a:ln>
        </p:spPr>
      </p:pic>
      <p:pic>
        <p:nvPicPr>
          <p:cNvPr id="291" name="Google Shape;291;p28"/>
          <p:cNvPicPr preferRelativeResize="0"/>
          <p:nvPr/>
        </p:nvPicPr>
        <p:blipFill>
          <a:blip r:embed="rId4">
            <a:alphaModFix/>
          </a:blip>
          <a:stretch>
            <a:fillRect/>
          </a:stretch>
        </p:blipFill>
        <p:spPr>
          <a:xfrm>
            <a:off x="4821575" y="932350"/>
            <a:ext cx="1674625" cy="1476475"/>
          </a:xfrm>
          <a:prstGeom prst="rect">
            <a:avLst/>
          </a:prstGeom>
          <a:noFill/>
          <a:ln>
            <a:noFill/>
          </a:ln>
        </p:spPr>
      </p:pic>
      <p:pic>
        <p:nvPicPr>
          <p:cNvPr id="292" name="Google Shape;292;p28"/>
          <p:cNvPicPr preferRelativeResize="0"/>
          <p:nvPr/>
        </p:nvPicPr>
        <p:blipFill>
          <a:blip r:embed="rId5">
            <a:alphaModFix/>
          </a:blip>
          <a:stretch>
            <a:fillRect/>
          </a:stretch>
        </p:blipFill>
        <p:spPr>
          <a:xfrm>
            <a:off x="2118425" y="932349"/>
            <a:ext cx="1987775" cy="14764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29"/>
          <p:cNvSpPr txBox="1"/>
          <p:nvPr>
            <p:ph type="title"/>
          </p:nvPr>
        </p:nvSpPr>
        <p:spPr>
          <a:xfrm>
            <a:off x="1052550" y="436650"/>
            <a:ext cx="70389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GB"/>
              <a:t>Making our own Deep Learning Model</a:t>
            </a:r>
            <a:endParaRPr b="1"/>
          </a:p>
          <a:p>
            <a:pPr indent="0" lvl="0" marL="0" rtl="0" algn="l">
              <a:spcBef>
                <a:spcPts val="0"/>
              </a:spcBef>
              <a:spcAft>
                <a:spcPts val="0"/>
              </a:spcAft>
              <a:buNone/>
            </a:pPr>
            <a:r>
              <a:t/>
            </a:r>
            <a:endParaRPr/>
          </a:p>
        </p:txBody>
      </p:sp>
      <p:sp>
        <p:nvSpPr>
          <p:cNvPr id="298" name="Google Shape;298;p29"/>
          <p:cNvSpPr txBox="1"/>
          <p:nvPr>
            <p:ph idx="1" type="body"/>
          </p:nvPr>
        </p:nvSpPr>
        <p:spPr>
          <a:xfrm>
            <a:off x="1052550" y="3347925"/>
            <a:ext cx="7167000" cy="12876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GB">
                <a:latin typeface="Arial"/>
                <a:ea typeface="Arial"/>
                <a:cs typeface="Arial"/>
                <a:sym typeface="Arial"/>
              </a:rPr>
              <a:t>Over our </a:t>
            </a:r>
            <a:r>
              <a:rPr lang="en-GB">
                <a:latin typeface="Arial"/>
                <a:ea typeface="Arial"/>
                <a:cs typeface="Arial"/>
                <a:sym typeface="Arial"/>
              </a:rPr>
              <a:t>iterations it became apparent that a network with less neurons actually behaved better across our dataset</a:t>
            </a:r>
            <a:r>
              <a:rPr lang="en-GB">
                <a:latin typeface="Arial"/>
                <a:ea typeface="Arial"/>
                <a:cs typeface="Arial"/>
                <a:sym typeface="Arial"/>
              </a:rPr>
              <a:t>. We also found that our model had significant loss but our training and testing datasets had similar results - we believe that with further adjustments we will be able to train a model that is as accurate as the pre trained library.</a:t>
            </a:r>
            <a:endParaRPr>
              <a:latin typeface="Arial"/>
              <a:ea typeface="Arial"/>
              <a:cs typeface="Arial"/>
              <a:sym typeface="Arial"/>
            </a:endParaRPr>
          </a:p>
          <a:p>
            <a:pPr indent="0" lvl="0" marL="0" rtl="0" algn="l">
              <a:spcBef>
                <a:spcPts val="1200"/>
              </a:spcBef>
              <a:spcAft>
                <a:spcPts val="1200"/>
              </a:spcAft>
              <a:buNone/>
            </a:pPr>
            <a:r>
              <a:t/>
            </a:r>
            <a:endParaRPr/>
          </a:p>
        </p:txBody>
      </p:sp>
      <p:pic>
        <p:nvPicPr>
          <p:cNvPr id="299" name="Google Shape;299;p29"/>
          <p:cNvPicPr preferRelativeResize="0"/>
          <p:nvPr/>
        </p:nvPicPr>
        <p:blipFill>
          <a:blip r:embed="rId3">
            <a:alphaModFix/>
          </a:blip>
          <a:stretch>
            <a:fillRect/>
          </a:stretch>
        </p:blipFill>
        <p:spPr>
          <a:xfrm>
            <a:off x="1052550" y="1102550"/>
            <a:ext cx="4681401" cy="1894850"/>
          </a:xfrm>
          <a:prstGeom prst="rect">
            <a:avLst/>
          </a:prstGeom>
          <a:noFill/>
          <a:ln>
            <a:noFill/>
          </a:ln>
        </p:spPr>
      </p:pic>
      <p:pic>
        <p:nvPicPr>
          <p:cNvPr id="300" name="Google Shape;300;p29"/>
          <p:cNvPicPr preferRelativeResize="0"/>
          <p:nvPr/>
        </p:nvPicPr>
        <p:blipFill>
          <a:blip r:embed="rId4">
            <a:alphaModFix/>
          </a:blip>
          <a:stretch>
            <a:fillRect/>
          </a:stretch>
        </p:blipFill>
        <p:spPr>
          <a:xfrm>
            <a:off x="5733950" y="1102549"/>
            <a:ext cx="2584370" cy="18948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30"/>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Conclusion</a:t>
            </a:r>
            <a:endParaRPr/>
          </a:p>
        </p:txBody>
      </p:sp>
      <p:sp>
        <p:nvSpPr>
          <p:cNvPr id="306" name="Google Shape;306;p30"/>
          <p:cNvSpPr txBox="1"/>
          <p:nvPr>
            <p:ph idx="1" type="body"/>
          </p:nvPr>
        </p:nvSpPr>
        <p:spPr>
          <a:xfrm>
            <a:off x="1297500" y="1558325"/>
            <a:ext cx="7038900" cy="29112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GB"/>
              <a:t>Pre-trained models from the SKlearn libraries were quite accurate with our dataset once it was properly cleaned and scaled. </a:t>
            </a:r>
            <a:endParaRPr/>
          </a:p>
          <a:p>
            <a:pPr indent="-311150" lvl="0" marL="457200" rtl="0" algn="l">
              <a:spcBef>
                <a:spcPts val="0"/>
              </a:spcBef>
              <a:spcAft>
                <a:spcPts val="0"/>
              </a:spcAft>
              <a:buSzPts val="1300"/>
              <a:buChar char="●"/>
            </a:pPr>
            <a:r>
              <a:rPr lang="en-GB"/>
              <a:t>Experience with our own tests - loss was significant early on but started trending down. F</a:t>
            </a:r>
            <a:r>
              <a:rPr lang="en-GB"/>
              <a:t>urther modification to the NN to increase accuracy will ensure a model that performs as well as the pre-trained models. </a:t>
            </a:r>
            <a:endParaRPr/>
          </a:p>
          <a:p>
            <a:pPr indent="-311150" lvl="0" marL="457200" rtl="0" algn="l">
              <a:spcBef>
                <a:spcPts val="0"/>
              </a:spcBef>
              <a:spcAft>
                <a:spcPts val="0"/>
              </a:spcAft>
              <a:buSzPts val="1300"/>
              <a:buChar char="●"/>
            </a:pPr>
            <a:r>
              <a:rPr lang="en-GB"/>
              <a:t>We believe that with sufficient data for your chosen market you can accurately predict the value of a used vehicle by using a regression method.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18"/>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Why do we want to predict the price of cars?</a:t>
            </a:r>
            <a:endParaRPr/>
          </a:p>
        </p:txBody>
      </p:sp>
      <p:sp>
        <p:nvSpPr>
          <p:cNvPr id="203" name="Google Shape;203;p18"/>
          <p:cNvSpPr txBox="1"/>
          <p:nvPr>
            <p:ph idx="1" type="body"/>
          </p:nvPr>
        </p:nvSpPr>
        <p:spPr>
          <a:xfrm>
            <a:off x="2992700" y="1567550"/>
            <a:ext cx="5343900" cy="2005200"/>
          </a:xfrm>
          <a:prstGeom prst="rect">
            <a:avLst/>
          </a:prstGeom>
        </p:spPr>
        <p:txBody>
          <a:bodyPr anchorCtr="0" anchor="t" bIns="91425" lIns="91425" spcFirstLastPara="1" rIns="91425" wrap="square" tIns="91425">
            <a:normAutofit fontScale="32500" lnSpcReduction="20000"/>
          </a:bodyPr>
          <a:lstStyle/>
          <a:p>
            <a:pPr indent="-325000" lvl="0" marL="457200" rtl="0" algn="l">
              <a:spcBef>
                <a:spcPts val="0"/>
              </a:spcBef>
              <a:spcAft>
                <a:spcPts val="0"/>
              </a:spcAft>
              <a:buSzPct val="100000"/>
              <a:buChar char="●"/>
            </a:pPr>
            <a:r>
              <a:rPr lang="en-GB" sz="4671"/>
              <a:t>C</a:t>
            </a:r>
            <a:r>
              <a:rPr lang="en-GB" sz="4671"/>
              <a:t>an be a major research area in machine learning.</a:t>
            </a:r>
            <a:endParaRPr sz="4671"/>
          </a:p>
          <a:p>
            <a:pPr indent="-325000" lvl="0" marL="457200" rtl="0" algn="l">
              <a:spcBef>
                <a:spcPts val="1000"/>
              </a:spcBef>
              <a:spcAft>
                <a:spcPts val="0"/>
              </a:spcAft>
              <a:buSzPct val="100000"/>
              <a:buChar char="●"/>
            </a:pPr>
            <a:r>
              <a:rPr lang="en-GB" sz="4671"/>
              <a:t>The used car market has demonstrated a significant growth in value over the years. </a:t>
            </a:r>
            <a:endParaRPr sz="4671"/>
          </a:p>
          <a:p>
            <a:pPr indent="-325000" lvl="0" marL="457200" rtl="0" algn="l">
              <a:spcBef>
                <a:spcPts val="1000"/>
              </a:spcBef>
              <a:spcAft>
                <a:spcPts val="0"/>
              </a:spcAft>
              <a:buSzPct val="100000"/>
              <a:buChar char="●"/>
            </a:pPr>
            <a:r>
              <a:rPr lang="en-GB" sz="4671"/>
              <a:t>The price of a car depends on multiple factors such as:  year, kilometres driven, fuel, engine type, transmission, no. of owners etc.</a:t>
            </a:r>
            <a:endParaRPr sz="4671"/>
          </a:p>
          <a:p>
            <a:pPr indent="0" lvl="0" marL="0" rtl="0" algn="l">
              <a:spcBef>
                <a:spcPts val="1000"/>
              </a:spcBef>
              <a:spcAft>
                <a:spcPts val="120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19"/>
          <p:cNvSpPr txBox="1"/>
          <p:nvPr>
            <p:ph type="title"/>
          </p:nvPr>
        </p:nvSpPr>
        <p:spPr>
          <a:xfrm>
            <a:off x="1297500" y="3516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Project Overview</a:t>
            </a:r>
            <a:endParaRPr/>
          </a:p>
        </p:txBody>
      </p:sp>
      <p:pic>
        <p:nvPicPr>
          <p:cNvPr id="209" name="Google Shape;209;p19"/>
          <p:cNvPicPr preferRelativeResize="0"/>
          <p:nvPr/>
        </p:nvPicPr>
        <p:blipFill>
          <a:blip r:embed="rId3">
            <a:alphaModFix/>
          </a:blip>
          <a:stretch>
            <a:fillRect/>
          </a:stretch>
        </p:blipFill>
        <p:spPr>
          <a:xfrm>
            <a:off x="5174362" y="3233322"/>
            <a:ext cx="2508025" cy="1862906"/>
          </a:xfrm>
          <a:prstGeom prst="rect">
            <a:avLst/>
          </a:prstGeom>
          <a:noFill/>
          <a:ln>
            <a:noFill/>
          </a:ln>
        </p:spPr>
      </p:pic>
      <p:pic>
        <p:nvPicPr>
          <p:cNvPr id="210" name="Google Shape;210;p19"/>
          <p:cNvPicPr preferRelativeResize="0"/>
          <p:nvPr/>
        </p:nvPicPr>
        <p:blipFill>
          <a:blip r:embed="rId4">
            <a:alphaModFix/>
          </a:blip>
          <a:stretch>
            <a:fillRect/>
          </a:stretch>
        </p:blipFill>
        <p:spPr>
          <a:xfrm>
            <a:off x="5222188" y="531525"/>
            <a:ext cx="2286050" cy="2505325"/>
          </a:xfrm>
          <a:prstGeom prst="rect">
            <a:avLst/>
          </a:prstGeom>
          <a:noFill/>
          <a:ln>
            <a:noFill/>
          </a:ln>
        </p:spPr>
      </p:pic>
      <p:sp>
        <p:nvSpPr>
          <p:cNvPr id="211" name="Google Shape;211;p19"/>
          <p:cNvSpPr txBox="1"/>
          <p:nvPr>
            <p:ph idx="1" type="body"/>
          </p:nvPr>
        </p:nvSpPr>
        <p:spPr>
          <a:xfrm>
            <a:off x="1129525" y="1301975"/>
            <a:ext cx="3921000" cy="3197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latin typeface="Arial"/>
                <a:ea typeface="Arial"/>
                <a:cs typeface="Arial"/>
                <a:sym typeface="Arial"/>
              </a:rPr>
              <a:t>The aim is to find the most accurate method of predicting the value of pre-owned vehicles from an online dataset. </a:t>
            </a:r>
            <a:endParaRPr>
              <a:latin typeface="Arial"/>
              <a:ea typeface="Arial"/>
              <a:cs typeface="Arial"/>
              <a:sym typeface="Arial"/>
            </a:endParaRPr>
          </a:p>
          <a:p>
            <a:pPr indent="-311150" lvl="0" marL="457200" rtl="0" algn="l">
              <a:spcBef>
                <a:spcPts val="1200"/>
              </a:spcBef>
              <a:spcAft>
                <a:spcPts val="0"/>
              </a:spcAft>
              <a:buSzPts val="1300"/>
              <a:buFont typeface="Arial"/>
              <a:buChar char="-"/>
            </a:pPr>
            <a:r>
              <a:rPr lang="en-GB">
                <a:latin typeface="Arial"/>
                <a:ea typeface="Arial"/>
                <a:cs typeface="Arial"/>
                <a:sym typeface="Arial"/>
              </a:rPr>
              <a:t>Cleaning and visualizing our data</a:t>
            </a:r>
            <a:endParaRPr>
              <a:latin typeface="Arial"/>
              <a:ea typeface="Arial"/>
              <a:cs typeface="Arial"/>
              <a:sym typeface="Arial"/>
            </a:endParaRPr>
          </a:p>
          <a:p>
            <a:pPr indent="-311150" lvl="0" marL="457200" rtl="0" algn="l">
              <a:spcBef>
                <a:spcPts val="0"/>
              </a:spcBef>
              <a:spcAft>
                <a:spcPts val="0"/>
              </a:spcAft>
              <a:buSzPts val="1300"/>
              <a:buFont typeface="Arial"/>
              <a:buChar char="-"/>
            </a:pPr>
            <a:r>
              <a:rPr lang="en-GB">
                <a:latin typeface="Arial"/>
                <a:ea typeface="Arial"/>
                <a:cs typeface="Arial"/>
                <a:sym typeface="Arial"/>
              </a:rPr>
              <a:t>Using a pre-trained model from the SK library.</a:t>
            </a:r>
            <a:endParaRPr>
              <a:latin typeface="Arial"/>
              <a:ea typeface="Arial"/>
              <a:cs typeface="Arial"/>
              <a:sym typeface="Arial"/>
            </a:endParaRPr>
          </a:p>
          <a:p>
            <a:pPr indent="-311150" lvl="0" marL="457200" rtl="0" algn="l">
              <a:spcBef>
                <a:spcPts val="0"/>
              </a:spcBef>
              <a:spcAft>
                <a:spcPts val="0"/>
              </a:spcAft>
              <a:buSzPts val="1300"/>
              <a:buFont typeface="Arial"/>
              <a:buChar char="-"/>
            </a:pPr>
            <a:r>
              <a:rPr lang="en-GB">
                <a:latin typeface="Arial"/>
                <a:ea typeface="Arial"/>
                <a:cs typeface="Arial"/>
                <a:sym typeface="Arial"/>
              </a:rPr>
              <a:t>Building and training our own NN model.</a:t>
            </a:r>
            <a:r>
              <a:rPr lang="en-GB">
                <a:latin typeface="Arial"/>
                <a:ea typeface="Arial"/>
                <a:cs typeface="Arial"/>
                <a:sym typeface="Arial"/>
              </a:rPr>
              <a:t> </a:t>
            </a:r>
            <a:endParaRPr>
              <a:latin typeface="Arial"/>
              <a:ea typeface="Arial"/>
              <a:cs typeface="Arial"/>
              <a:sym typeface="Arial"/>
            </a:endParaRPr>
          </a:p>
          <a:p>
            <a:pPr indent="0" lvl="0" marL="0" rtl="0" algn="l">
              <a:spcBef>
                <a:spcPts val="1200"/>
              </a:spcBef>
              <a:spcAft>
                <a:spcPts val="120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20"/>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Light cleaning</a:t>
            </a:r>
            <a:endParaRPr/>
          </a:p>
        </p:txBody>
      </p:sp>
      <p:sp>
        <p:nvSpPr>
          <p:cNvPr id="217" name="Google Shape;217;p20"/>
          <p:cNvSpPr txBox="1"/>
          <p:nvPr>
            <p:ph idx="1" type="body"/>
          </p:nvPr>
        </p:nvSpPr>
        <p:spPr>
          <a:xfrm>
            <a:off x="5156900" y="940300"/>
            <a:ext cx="7038900" cy="7668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GB"/>
              <a:t>Import, Read and do light cleaning</a:t>
            </a:r>
            <a:endParaRPr/>
          </a:p>
        </p:txBody>
      </p:sp>
      <p:pic>
        <p:nvPicPr>
          <p:cNvPr id="218" name="Google Shape;218;p20"/>
          <p:cNvPicPr preferRelativeResize="0"/>
          <p:nvPr/>
        </p:nvPicPr>
        <p:blipFill>
          <a:blip r:embed="rId3">
            <a:alphaModFix/>
          </a:blip>
          <a:stretch>
            <a:fillRect/>
          </a:stretch>
        </p:blipFill>
        <p:spPr>
          <a:xfrm>
            <a:off x="61200" y="877850"/>
            <a:ext cx="4959262" cy="2099376"/>
          </a:xfrm>
          <a:prstGeom prst="rect">
            <a:avLst/>
          </a:prstGeom>
          <a:noFill/>
          <a:ln>
            <a:noFill/>
          </a:ln>
        </p:spPr>
      </p:pic>
      <p:pic>
        <p:nvPicPr>
          <p:cNvPr id="219" name="Google Shape;219;p20"/>
          <p:cNvPicPr preferRelativeResize="0"/>
          <p:nvPr/>
        </p:nvPicPr>
        <p:blipFill>
          <a:blip r:embed="rId4">
            <a:alphaModFix/>
          </a:blip>
          <a:stretch>
            <a:fillRect/>
          </a:stretch>
        </p:blipFill>
        <p:spPr>
          <a:xfrm>
            <a:off x="2899850" y="3031425"/>
            <a:ext cx="6213500" cy="1810350"/>
          </a:xfrm>
          <a:prstGeom prst="rect">
            <a:avLst/>
          </a:prstGeom>
          <a:noFill/>
          <a:ln>
            <a:noFill/>
          </a:ln>
        </p:spPr>
      </p:pic>
      <p:sp>
        <p:nvSpPr>
          <p:cNvPr id="220" name="Google Shape;220;p20"/>
          <p:cNvSpPr/>
          <p:nvPr/>
        </p:nvSpPr>
        <p:spPr>
          <a:xfrm>
            <a:off x="5038250" y="1824425"/>
            <a:ext cx="1333225" cy="1199925"/>
          </a:xfrm>
          <a:custGeom>
            <a:rect b="b" l="l" r="r" t="t"/>
            <a:pathLst>
              <a:path extrusionOk="0" h="47997" w="53329">
                <a:moveTo>
                  <a:pt x="0" y="0"/>
                </a:moveTo>
                <a:lnTo>
                  <a:pt x="53049" y="0"/>
                </a:lnTo>
                <a:lnTo>
                  <a:pt x="53329" y="47997"/>
                </a:lnTo>
              </a:path>
            </a:pathLst>
          </a:custGeom>
          <a:noFill/>
          <a:ln cap="flat" cmpd="sng" w="9525">
            <a:solidFill>
              <a:schemeClr val="dk2"/>
            </a:solidFill>
            <a:prstDash val="solid"/>
            <a:round/>
            <a:headEnd len="med" w="med" type="none"/>
            <a:tailEnd len="med" w="med" type="none"/>
          </a:ln>
        </p:spPr>
      </p:sp>
      <p:cxnSp>
        <p:nvCxnSpPr>
          <p:cNvPr id="221" name="Google Shape;221;p20"/>
          <p:cNvCxnSpPr/>
          <p:nvPr/>
        </p:nvCxnSpPr>
        <p:spPr>
          <a:xfrm>
            <a:off x="6371475" y="1831450"/>
            <a:ext cx="6900" cy="11931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21"/>
          <p:cNvSpPr txBox="1"/>
          <p:nvPr>
            <p:ph type="title"/>
          </p:nvPr>
        </p:nvSpPr>
        <p:spPr>
          <a:xfrm>
            <a:off x="1171850" y="393750"/>
            <a:ext cx="76557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Data Cleaning Process - Visualization Categorical Data</a:t>
            </a:r>
            <a:endParaRPr/>
          </a:p>
        </p:txBody>
      </p:sp>
      <p:sp>
        <p:nvSpPr>
          <p:cNvPr id="227" name="Google Shape;227;p21"/>
          <p:cNvSpPr txBox="1"/>
          <p:nvPr>
            <p:ph idx="1" type="body"/>
          </p:nvPr>
        </p:nvSpPr>
        <p:spPr>
          <a:xfrm>
            <a:off x="4119000" y="3522550"/>
            <a:ext cx="4217400" cy="1433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latin typeface="Arial"/>
                <a:ea typeface="Arial"/>
                <a:cs typeface="Arial"/>
                <a:sym typeface="Arial"/>
              </a:rPr>
              <a:t>Checking any outliers</a:t>
            </a:r>
            <a:endParaRPr>
              <a:latin typeface="Arial"/>
              <a:ea typeface="Arial"/>
              <a:cs typeface="Arial"/>
              <a:sym typeface="Arial"/>
            </a:endParaRPr>
          </a:p>
          <a:p>
            <a:pPr indent="0" lvl="0" marL="0" rtl="0" algn="l">
              <a:spcBef>
                <a:spcPts val="1200"/>
              </a:spcBef>
              <a:spcAft>
                <a:spcPts val="1200"/>
              </a:spcAft>
              <a:buNone/>
            </a:pPr>
            <a:r>
              <a:t/>
            </a:r>
            <a:endParaRPr/>
          </a:p>
        </p:txBody>
      </p:sp>
      <p:pic>
        <p:nvPicPr>
          <p:cNvPr id="228" name="Google Shape;228;p21"/>
          <p:cNvPicPr preferRelativeResize="0"/>
          <p:nvPr/>
        </p:nvPicPr>
        <p:blipFill>
          <a:blip r:embed="rId3">
            <a:alphaModFix/>
          </a:blip>
          <a:stretch>
            <a:fillRect/>
          </a:stretch>
        </p:blipFill>
        <p:spPr>
          <a:xfrm>
            <a:off x="1428875" y="3464525"/>
            <a:ext cx="2269125" cy="1701850"/>
          </a:xfrm>
          <a:prstGeom prst="rect">
            <a:avLst/>
          </a:prstGeom>
          <a:noFill/>
          <a:ln>
            <a:noFill/>
          </a:ln>
        </p:spPr>
      </p:pic>
      <p:pic>
        <p:nvPicPr>
          <p:cNvPr id="229" name="Google Shape;229;p21"/>
          <p:cNvPicPr preferRelativeResize="0"/>
          <p:nvPr/>
        </p:nvPicPr>
        <p:blipFill>
          <a:blip r:embed="rId4">
            <a:alphaModFix/>
          </a:blip>
          <a:stretch>
            <a:fillRect/>
          </a:stretch>
        </p:blipFill>
        <p:spPr>
          <a:xfrm>
            <a:off x="1131938" y="851800"/>
            <a:ext cx="6880125" cy="24685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22"/>
          <p:cNvSpPr txBox="1"/>
          <p:nvPr>
            <p:ph type="title"/>
          </p:nvPr>
        </p:nvSpPr>
        <p:spPr>
          <a:xfrm>
            <a:off x="1297500" y="393750"/>
            <a:ext cx="75930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Data Cleaning Process- </a:t>
            </a:r>
            <a:endParaRPr/>
          </a:p>
          <a:p>
            <a:pPr indent="457200" lvl="0" marL="914400" rtl="0" algn="l">
              <a:spcBef>
                <a:spcPts val="0"/>
              </a:spcBef>
              <a:spcAft>
                <a:spcPts val="0"/>
              </a:spcAft>
              <a:buNone/>
            </a:pPr>
            <a:r>
              <a:rPr lang="en-GB"/>
              <a:t>Categorical Variable vs Aver.price</a:t>
            </a:r>
            <a:endParaRPr/>
          </a:p>
        </p:txBody>
      </p:sp>
      <p:sp>
        <p:nvSpPr>
          <p:cNvPr id="235" name="Google Shape;235;p22"/>
          <p:cNvSpPr txBox="1"/>
          <p:nvPr>
            <p:ph idx="1" type="body"/>
          </p:nvPr>
        </p:nvSpPr>
        <p:spPr>
          <a:xfrm>
            <a:off x="5122450" y="4138150"/>
            <a:ext cx="3901500" cy="914100"/>
          </a:xfrm>
          <a:prstGeom prst="rect">
            <a:avLst/>
          </a:prstGeom>
        </p:spPr>
        <p:txBody>
          <a:bodyPr anchorCtr="0" anchor="t" bIns="91425" lIns="91425" spcFirstLastPara="1" rIns="91425" wrap="square" tIns="91425">
            <a:normAutofit fontScale="55000"/>
          </a:bodyPr>
          <a:lstStyle/>
          <a:p>
            <a:pPr indent="0" lvl="0" marL="0" rtl="0" algn="l">
              <a:spcBef>
                <a:spcPts val="0"/>
              </a:spcBef>
              <a:spcAft>
                <a:spcPts val="0"/>
              </a:spcAft>
              <a:buNone/>
            </a:pPr>
            <a:r>
              <a:rPr lang="en-GB">
                <a:latin typeface="Arial"/>
                <a:ea typeface="Arial"/>
                <a:cs typeface="Arial"/>
                <a:sym typeface="Arial"/>
              </a:rPr>
              <a:t>Checking all the categorical data vs Average Price to find out any significant/outlier values:</a:t>
            </a:r>
            <a:endParaRPr>
              <a:latin typeface="Arial"/>
              <a:ea typeface="Arial"/>
              <a:cs typeface="Arial"/>
              <a:sym typeface="Arial"/>
            </a:endParaRPr>
          </a:p>
          <a:p>
            <a:pPr indent="0" lvl="0" marL="0" rtl="0" algn="l">
              <a:spcBef>
                <a:spcPts val="1200"/>
              </a:spcBef>
              <a:spcAft>
                <a:spcPts val="0"/>
              </a:spcAft>
              <a:buNone/>
            </a:pPr>
            <a:r>
              <a:rPr lang="en-GB">
                <a:latin typeface="Arial"/>
                <a:ea typeface="Arial"/>
                <a:cs typeface="Arial"/>
                <a:sym typeface="Arial"/>
              </a:rPr>
              <a:t>Manufacturing</a:t>
            </a:r>
            <a:r>
              <a:rPr lang="en-GB">
                <a:latin typeface="Arial"/>
                <a:ea typeface="Arial"/>
                <a:cs typeface="Arial"/>
                <a:sym typeface="Arial"/>
              </a:rPr>
              <a:t> year has outliers</a:t>
            </a:r>
            <a:endParaRPr>
              <a:latin typeface="Arial"/>
              <a:ea typeface="Arial"/>
              <a:cs typeface="Arial"/>
              <a:sym typeface="Arial"/>
            </a:endParaRPr>
          </a:p>
          <a:p>
            <a:pPr indent="0" lvl="0" marL="0" rtl="0" algn="l">
              <a:spcBef>
                <a:spcPts val="1200"/>
              </a:spcBef>
              <a:spcAft>
                <a:spcPts val="1200"/>
              </a:spcAft>
              <a:buNone/>
            </a:pPr>
            <a:r>
              <a:t/>
            </a:r>
            <a:endParaRPr/>
          </a:p>
        </p:txBody>
      </p:sp>
      <p:sp>
        <p:nvSpPr>
          <p:cNvPr id="236" name="Google Shape;236;p22"/>
          <p:cNvSpPr txBox="1"/>
          <p:nvPr>
            <p:ph idx="1" type="body"/>
          </p:nvPr>
        </p:nvSpPr>
        <p:spPr>
          <a:xfrm>
            <a:off x="39875" y="4842600"/>
            <a:ext cx="1596600" cy="300900"/>
          </a:xfrm>
          <a:prstGeom prst="rect">
            <a:avLst/>
          </a:prstGeom>
        </p:spPr>
        <p:txBody>
          <a:bodyPr anchorCtr="0" anchor="t" bIns="91425" lIns="91425" spcFirstLastPara="1" rIns="91425" wrap="square" tIns="91425">
            <a:normAutofit fontScale="62500" lnSpcReduction="20000"/>
          </a:bodyPr>
          <a:lstStyle/>
          <a:p>
            <a:pPr indent="0" lvl="0" marL="0" rtl="0" algn="l">
              <a:spcBef>
                <a:spcPts val="0"/>
              </a:spcBef>
              <a:spcAft>
                <a:spcPts val="1200"/>
              </a:spcAft>
              <a:buNone/>
            </a:pPr>
            <a:r>
              <a:rPr lang="en-GB"/>
              <a:t>1e6 = 10 to the power of 6</a:t>
            </a:r>
            <a:endParaRPr/>
          </a:p>
        </p:txBody>
      </p:sp>
      <p:pic>
        <p:nvPicPr>
          <p:cNvPr id="237" name="Google Shape;237;p22"/>
          <p:cNvPicPr preferRelativeResize="0"/>
          <p:nvPr/>
        </p:nvPicPr>
        <p:blipFill>
          <a:blip r:embed="rId3">
            <a:alphaModFix/>
          </a:blip>
          <a:stretch>
            <a:fillRect/>
          </a:stretch>
        </p:blipFill>
        <p:spPr>
          <a:xfrm>
            <a:off x="3394980" y="1252349"/>
            <a:ext cx="2689816" cy="1874725"/>
          </a:xfrm>
          <a:prstGeom prst="rect">
            <a:avLst/>
          </a:prstGeom>
          <a:noFill/>
          <a:ln>
            <a:noFill/>
          </a:ln>
        </p:spPr>
      </p:pic>
      <p:pic>
        <p:nvPicPr>
          <p:cNvPr id="238" name="Google Shape;238;p22"/>
          <p:cNvPicPr preferRelativeResize="0"/>
          <p:nvPr/>
        </p:nvPicPr>
        <p:blipFill>
          <a:blip r:embed="rId4">
            <a:alphaModFix/>
          </a:blip>
          <a:stretch>
            <a:fillRect/>
          </a:stretch>
        </p:blipFill>
        <p:spPr>
          <a:xfrm>
            <a:off x="6545275" y="1191787"/>
            <a:ext cx="2220225" cy="2083175"/>
          </a:xfrm>
          <a:prstGeom prst="rect">
            <a:avLst/>
          </a:prstGeom>
          <a:noFill/>
          <a:ln>
            <a:noFill/>
          </a:ln>
        </p:spPr>
      </p:pic>
      <p:pic>
        <p:nvPicPr>
          <p:cNvPr id="239" name="Google Shape;239;p22"/>
          <p:cNvPicPr preferRelativeResize="0"/>
          <p:nvPr/>
        </p:nvPicPr>
        <p:blipFill>
          <a:blip r:embed="rId5">
            <a:alphaModFix/>
          </a:blip>
          <a:stretch>
            <a:fillRect/>
          </a:stretch>
        </p:blipFill>
        <p:spPr>
          <a:xfrm>
            <a:off x="145350" y="1252350"/>
            <a:ext cx="2929812" cy="1962046"/>
          </a:xfrm>
          <a:prstGeom prst="rect">
            <a:avLst/>
          </a:prstGeom>
          <a:noFill/>
          <a:ln>
            <a:noFill/>
          </a:ln>
        </p:spPr>
      </p:pic>
      <p:pic>
        <p:nvPicPr>
          <p:cNvPr id="240" name="Google Shape;240;p22"/>
          <p:cNvPicPr preferRelativeResize="0"/>
          <p:nvPr/>
        </p:nvPicPr>
        <p:blipFill>
          <a:blip r:embed="rId6">
            <a:alphaModFix/>
          </a:blip>
          <a:stretch>
            <a:fillRect/>
          </a:stretch>
        </p:blipFill>
        <p:spPr>
          <a:xfrm>
            <a:off x="218200" y="3301725"/>
            <a:ext cx="2041275" cy="1701850"/>
          </a:xfrm>
          <a:prstGeom prst="rect">
            <a:avLst/>
          </a:prstGeom>
          <a:noFill/>
          <a:ln>
            <a:noFill/>
          </a:ln>
        </p:spPr>
      </p:pic>
      <p:pic>
        <p:nvPicPr>
          <p:cNvPr id="241" name="Google Shape;241;p22"/>
          <p:cNvPicPr preferRelativeResize="0"/>
          <p:nvPr/>
        </p:nvPicPr>
        <p:blipFill>
          <a:blip r:embed="rId7">
            <a:alphaModFix/>
          </a:blip>
          <a:stretch>
            <a:fillRect/>
          </a:stretch>
        </p:blipFill>
        <p:spPr>
          <a:xfrm>
            <a:off x="2553183" y="3274975"/>
            <a:ext cx="2344135" cy="18169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23"/>
          <p:cNvSpPr txBox="1"/>
          <p:nvPr>
            <p:ph type="title"/>
          </p:nvPr>
        </p:nvSpPr>
        <p:spPr>
          <a:xfrm>
            <a:off x="1297500" y="393750"/>
            <a:ext cx="75930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Data Cleaning Process- </a:t>
            </a:r>
            <a:endParaRPr/>
          </a:p>
          <a:p>
            <a:pPr indent="457200" lvl="0" marL="914400" rtl="0" algn="l">
              <a:spcBef>
                <a:spcPts val="0"/>
              </a:spcBef>
              <a:spcAft>
                <a:spcPts val="0"/>
              </a:spcAft>
              <a:buNone/>
            </a:pPr>
            <a:r>
              <a:rPr lang="en-GB"/>
              <a:t>Numerical Variable vs Selling price</a:t>
            </a:r>
            <a:endParaRPr/>
          </a:p>
        </p:txBody>
      </p:sp>
      <p:pic>
        <p:nvPicPr>
          <p:cNvPr id="247" name="Google Shape;247;p23"/>
          <p:cNvPicPr preferRelativeResize="0"/>
          <p:nvPr/>
        </p:nvPicPr>
        <p:blipFill>
          <a:blip r:embed="rId3">
            <a:alphaModFix/>
          </a:blip>
          <a:stretch>
            <a:fillRect/>
          </a:stretch>
        </p:blipFill>
        <p:spPr>
          <a:xfrm>
            <a:off x="332425" y="1274025"/>
            <a:ext cx="2661200" cy="1995900"/>
          </a:xfrm>
          <a:prstGeom prst="rect">
            <a:avLst/>
          </a:prstGeom>
          <a:noFill/>
          <a:ln>
            <a:noFill/>
          </a:ln>
        </p:spPr>
      </p:pic>
      <p:pic>
        <p:nvPicPr>
          <p:cNvPr id="248" name="Google Shape;248;p23"/>
          <p:cNvPicPr preferRelativeResize="0"/>
          <p:nvPr/>
        </p:nvPicPr>
        <p:blipFill>
          <a:blip r:embed="rId4">
            <a:alphaModFix/>
          </a:blip>
          <a:stretch>
            <a:fillRect/>
          </a:stretch>
        </p:blipFill>
        <p:spPr>
          <a:xfrm>
            <a:off x="3312000" y="1303625"/>
            <a:ext cx="2582299" cy="1936700"/>
          </a:xfrm>
          <a:prstGeom prst="rect">
            <a:avLst/>
          </a:prstGeom>
          <a:noFill/>
          <a:ln>
            <a:noFill/>
          </a:ln>
        </p:spPr>
      </p:pic>
      <p:pic>
        <p:nvPicPr>
          <p:cNvPr id="249" name="Google Shape;249;p23"/>
          <p:cNvPicPr preferRelativeResize="0"/>
          <p:nvPr/>
        </p:nvPicPr>
        <p:blipFill>
          <a:blip r:embed="rId5">
            <a:alphaModFix/>
          </a:blip>
          <a:stretch>
            <a:fillRect/>
          </a:stretch>
        </p:blipFill>
        <p:spPr>
          <a:xfrm>
            <a:off x="422075" y="3380275"/>
            <a:ext cx="2299501" cy="1724650"/>
          </a:xfrm>
          <a:prstGeom prst="rect">
            <a:avLst/>
          </a:prstGeom>
          <a:noFill/>
          <a:ln>
            <a:noFill/>
          </a:ln>
        </p:spPr>
      </p:pic>
      <p:pic>
        <p:nvPicPr>
          <p:cNvPr id="250" name="Google Shape;250;p23"/>
          <p:cNvPicPr preferRelativeResize="0"/>
          <p:nvPr/>
        </p:nvPicPr>
        <p:blipFill>
          <a:blip r:embed="rId6">
            <a:alphaModFix/>
          </a:blip>
          <a:stretch>
            <a:fillRect/>
          </a:stretch>
        </p:blipFill>
        <p:spPr>
          <a:xfrm>
            <a:off x="6060450" y="1274025"/>
            <a:ext cx="2951800" cy="22138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24"/>
          <p:cNvSpPr txBox="1"/>
          <p:nvPr>
            <p:ph type="title"/>
          </p:nvPr>
        </p:nvSpPr>
        <p:spPr>
          <a:xfrm>
            <a:off x="6476750" y="393750"/>
            <a:ext cx="2561100" cy="2827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Correlation Matrix Visualization</a:t>
            </a:r>
            <a:endParaRPr/>
          </a:p>
        </p:txBody>
      </p:sp>
      <p:sp>
        <p:nvSpPr>
          <p:cNvPr id="256" name="Google Shape;256;p24"/>
          <p:cNvSpPr txBox="1"/>
          <p:nvPr>
            <p:ph idx="1" type="body"/>
          </p:nvPr>
        </p:nvSpPr>
        <p:spPr>
          <a:xfrm>
            <a:off x="6603025" y="1728950"/>
            <a:ext cx="1810500" cy="3183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latin typeface="Arial"/>
                <a:ea typeface="Arial"/>
                <a:cs typeface="Arial"/>
                <a:sym typeface="Arial"/>
              </a:rPr>
              <a:t>max power variable has the most correlation with other variables</a:t>
            </a:r>
            <a:endParaRPr>
              <a:latin typeface="Arial"/>
              <a:ea typeface="Arial"/>
              <a:cs typeface="Arial"/>
              <a:sym typeface="Arial"/>
            </a:endParaRPr>
          </a:p>
          <a:p>
            <a:pPr indent="0" lvl="0" marL="0" rtl="0" algn="l">
              <a:spcBef>
                <a:spcPts val="1200"/>
              </a:spcBef>
              <a:spcAft>
                <a:spcPts val="1200"/>
              </a:spcAft>
              <a:buNone/>
            </a:pPr>
            <a:r>
              <a:t/>
            </a:r>
            <a:endParaRPr/>
          </a:p>
        </p:txBody>
      </p:sp>
      <p:pic>
        <p:nvPicPr>
          <p:cNvPr id="257" name="Google Shape;257;p24"/>
          <p:cNvPicPr preferRelativeResize="0"/>
          <p:nvPr/>
        </p:nvPicPr>
        <p:blipFill>
          <a:blip r:embed="rId3">
            <a:alphaModFix/>
          </a:blip>
          <a:stretch>
            <a:fillRect/>
          </a:stretch>
        </p:blipFill>
        <p:spPr>
          <a:xfrm>
            <a:off x="1210450" y="25575"/>
            <a:ext cx="5143499" cy="514349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2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Feature Importances Visualization</a:t>
            </a:r>
            <a:endParaRPr/>
          </a:p>
        </p:txBody>
      </p:sp>
      <p:sp>
        <p:nvSpPr>
          <p:cNvPr id="263" name="Google Shape;263;p25"/>
          <p:cNvSpPr txBox="1"/>
          <p:nvPr>
            <p:ph idx="1" type="body"/>
          </p:nvPr>
        </p:nvSpPr>
        <p:spPr>
          <a:xfrm>
            <a:off x="4961000" y="1181100"/>
            <a:ext cx="3829500" cy="33948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GB"/>
              <a:t>After all the data visualisations,  we split our preprocessed data into our features and target arrays.</a:t>
            </a:r>
            <a:endParaRPr/>
          </a:p>
          <a:p>
            <a:pPr indent="0" lvl="0" marL="457200" rtl="0" algn="l">
              <a:spcBef>
                <a:spcPts val="1200"/>
              </a:spcBef>
              <a:spcAft>
                <a:spcPts val="0"/>
              </a:spcAft>
              <a:buNone/>
            </a:pPr>
            <a:r>
              <a:t/>
            </a:r>
            <a:endParaRPr/>
          </a:p>
          <a:p>
            <a:pPr indent="-311150" lvl="0" marL="457200" rtl="0" algn="l">
              <a:spcBef>
                <a:spcPts val="1200"/>
              </a:spcBef>
              <a:spcAft>
                <a:spcPts val="0"/>
              </a:spcAft>
              <a:buSzPts val="1300"/>
              <a:buChar char="●"/>
            </a:pPr>
            <a:r>
              <a:rPr lang="en-GB"/>
              <a:t>We are checking which features are important to the target using </a:t>
            </a:r>
            <a:r>
              <a:rPr lang="en-GB"/>
              <a:t>Extra Trees</a:t>
            </a:r>
            <a:r>
              <a:rPr lang="en-GB"/>
              <a:t> Classifier function.</a:t>
            </a:r>
            <a:endParaRPr/>
          </a:p>
          <a:p>
            <a:pPr indent="0" lvl="0" marL="457200" rtl="0" algn="l">
              <a:spcBef>
                <a:spcPts val="1200"/>
              </a:spcBef>
              <a:spcAft>
                <a:spcPts val="0"/>
              </a:spcAft>
              <a:buNone/>
            </a:pPr>
            <a:r>
              <a:rPr lang="en-GB"/>
              <a:t> </a:t>
            </a:r>
            <a:endParaRPr/>
          </a:p>
          <a:p>
            <a:pPr indent="-311150" lvl="0" marL="457200" rtl="0" algn="l">
              <a:spcBef>
                <a:spcPts val="1200"/>
              </a:spcBef>
              <a:spcAft>
                <a:spcPts val="0"/>
              </a:spcAft>
              <a:buSzPts val="1300"/>
              <a:buChar char="●"/>
            </a:pPr>
            <a:r>
              <a:rPr lang="en-GB"/>
              <a:t>The feature importances bar chart displayed on the left, we could see the most important </a:t>
            </a:r>
            <a:r>
              <a:rPr lang="en-GB"/>
              <a:t>feature is km-driven.</a:t>
            </a:r>
            <a:endParaRPr/>
          </a:p>
        </p:txBody>
      </p:sp>
      <p:pic>
        <p:nvPicPr>
          <p:cNvPr id="264" name="Google Shape;264;p25"/>
          <p:cNvPicPr preferRelativeResize="0"/>
          <p:nvPr/>
        </p:nvPicPr>
        <p:blipFill>
          <a:blip r:embed="rId3">
            <a:alphaModFix/>
          </a:blip>
          <a:stretch>
            <a:fillRect/>
          </a:stretch>
        </p:blipFill>
        <p:spPr>
          <a:xfrm>
            <a:off x="309575" y="1181100"/>
            <a:ext cx="4651425" cy="1562100"/>
          </a:xfrm>
          <a:prstGeom prst="rect">
            <a:avLst/>
          </a:prstGeom>
          <a:noFill/>
          <a:ln>
            <a:noFill/>
          </a:ln>
        </p:spPr>
      </p:pic>
      <p:pic>
        <p:nvPicPr>
          <p:cNvPr id="265" name="Google Shape;265;p25"/>
          <p:cNvPicPr preferRelativeResize="0"/>
          <p:nvPr/>
        </p:nvPicPr>
        <p:blipFill>
          <a:blip r:embed="rId4">
            <a:alphaModFix/>
          </a:blip>
          <a:stretch>
            <a:fillRect/>
          </a:stretch>
        </p:blipFill>
        <p:spPr>
          <a:xfrm>
            <a:off x="276225" y="2767013"/>
            <a:ext cx="4171950" cy="20478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